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72" r:id="rId5"/>
    <p:sldId id="259" r:id="rId6"/>
    <p:sldId id="269" r:id="rId7"/>
    <p:sldId id="275" r:id="rId8"/>
    <p:sldId id="261" r:id="rId9"/>
    <p:sldId id="273" r:id="rId10"/>
    <p:sldId id="281" r:id="rId11"/>
    <p:sldId id="282" r:id="rId12"/>
    <p:sldId id="262" r:id="rId13"/>
    <p:sldId id="274" r:id="rId14"/>
    <p:sldId id="276" r:id="rId15"/>
    <p:sldId id="263" r:id="rId16"/>
    <p:sldId id="278" r:id="rId17"/>
    <p:sldId id="277" r:id="rId18"/>
    <p:sldId id="260" r:id="rId19"/>
    <p:sldId id="264" r:id="rId20"/>
    <p:sldId id="279" r:id="rId21"/>
    <p:sldId id="265" r:id="rId22"/>
    <p:sldId id="270" r:id="rId23"/>
    <p:sldId id="280" r:id="rId24"/>
  </p:sldIdLst>
  <p:sldSz cx="12192000" cy="6858000"/>
  <p:notesSz cx="6858000" cy="12192000"/>
  <p:embeddedFontLst>
    <p:embeddedFont>
      <p:font typeface="等线" panose="02010600030101010101" pitchFamily="2" charset="-122"/>
      <p:regular r:id="rId26"/>
      <p:bold r:id="rId27"/>
    </p:embeddedFont>
    <p:embeddedFont>
      <p:font typeface="MiSans" panose="020F0502020204030204" pitchFamily="34"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617802-44EC-2B51-29D7-CA2688740F11}" name="Shiyu Wang" initials="SW" userId="S::shiyu.wang-11@postgrad.manchester.ac.uk::a0177889-7fdd-4595-b5f1-be0bb1b4dfc0" providerId="AD"/>
  <p188:author id="{AEC60083-E767-4BDF-AA43-E257F9CCD3F3}" name="Jacob Woodland" initials="JW" userId="S::jacob.woodland@postgrad.manchester.ac.uk::5853fc21-119d-4465-9cdd-95172fa3fd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7B5C"/>
    <a:srgbClr val="2C5F5D"/>
    <a:srgbClr val="5A7A79"/>
    <a:srgbClr val="F5F5F3"/>
    <a:srgbClr val="C3C5C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57DD5-35D1-C56E-9093-7CA33FA74FDF}" v="1" dt="2026-02-23T18:42:07.597"/>
    <p1510:client id="{1B3A750D-40CF-39B5-FAD9-7F5673D05D49}" v="1" dt="2026-02-23T21:06:31.038"/>
    <p1510:client id="{216C8E92-7D09-B577-57FC-6195A7D376EC}" v="117" dt="2026-02-23T15:48:45.475"/>
    <p1510:client id="{221B8E6C-3D37-EEC0-F15D-E346FAC27A06}" v="749" dt="2026-02-23T15:15:47.256"/>
    <p1510:client id="{478362BD-8CD9-8AC5-F4BC-7A302C893851}" v="9" dt="2026-02-23T18:36:28.782"/>
    <p1510:client id="{63D4845F-931B-5E40-226F-2640BAF10C6D}" v="121" dt="2026-02-23T17:46:22.257"/>
    <p1510:client id="{71170958-1890-9314-2A53-4C65D000A832}" v="7" dt="2026-02-23T19:06:34.721"/>
    <p1510:client id="{8A53CB5D-2AF1-C7E2-4AA6-A99F2AA070CC}" v="28" dt="2026-02-24T10:12:56.468"/>
    <p1510:client id="{96AD16BA-8814-CA4C-1996-BD965DA6DD7B}" v="12" dt="2026-02-23T19:09:37.013"/>
    <p1510:client id="{9BDFEC79-B90F-A74C-82EE-A0D65375D68D}" v="1340" dt="2026-02-24T04:16:06.560"/>
    <p1510:client id="{9E4FC1F9-329D-2649-92D6-6135A4F51FB6}" v="4911" vWet="4912" dt="2026-02-23T23:12:14.068"/>
    <p1510:client id="{D4EA1430-EA5E-7A2A-2B6F-D47A9F6314E9}" v="62" dt="2026-02-23T20:40:10.378"/>
    <p1510:client id="{E1EE92AD-30AF-4038-25F3-E0EDB026BF71}" v="2" dt="2026-02-23T21:09:19.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52"/>
    <p:restoredTop sz="85000"/>
  </p:normalViewPr>
  <p:slideViewPr>
    <p:cSldViewPr snapToGrid="0">
      <p:cViewPr varScale="1">
        <p:scale>
          <a:sx n="134" d="100"/>
          <a:sy n="134" d="100"/>
        </p:scale>
        <p:origin x="9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95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721DF-FCF0-3670-3893-916753E8B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B2BBB-21FB-8F6E-81C5-511A04F91E7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19B68CA-6716-913D-0749-8A0182079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990CD4-8AFF-AF71-8B69-74F622CD4C7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9860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BD9AE-83A3-43DB-A4DC-E7DEF45E1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B2D76A-07D8-E9BE-C3D3-69083F6E3D7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0644241-AF8A-A9E5-758B-2812AEC5AB85}"/>
              </a:ext>
            </a:extLst>
          </p:cNvPr>
          <p:cNvSpPr>
            <a:spLocks noGrp="1"/>
          </p:cNvSpPr>
          <p:nvPr>
            <p:ph type="body" idx="1"/>
          </p:nvPr>
        </p:nvSpPr>
        <p:spPr/>
        <p:txBody>
          <a:bodyPr/>
          <a:lstStyle/>
          <a:p>
            <a:r>
              <a:rPr lang="en-US" dirty="0"/>
              <a:t>We wanted to explore how this warming trend presents in other locales. This plot of urban daily maximum temperatures against reference height temperatures shows that the warming signal appears strongly in urban temperatures, not just in background temperature.</a:t>
            </a:r>
          </a:p>
          <a:p>
            <a:r>
              <a:rPr lang="en-US" dirty="0"/>
              <a:t>They rise together.</a:t>
            </a:r>
          </a:p>
          <a:p>
            <a:r>
              <a:rPr lang="en-GB" sz="1200" b="0" i="0" u="none" strike="noStrike" kern="1200" dirty="0">
                <a:solidFill>
                  <a:schemeClr val="tx1"/>
                </a:solidFill>
                <a:effectLst/>
                <a:latin typeface="+mn-lt"/>
                <a:ea typeface="+mn-ea"/>
                <a:cs typeface="+mn-cs"/>
              </a:rPr>
              <a:t>This is a bridge into the other parts of our research questions: not only is the region warming overall, but we can also ask whether the </a:t>
            </a:r>
            <a:r>
              <a:rPr lang="en-GB" sz="1200" b="0" i="0" kern="1200" dirty="0">
                <a:solidFill>
                  <a:schemeClr val="tx1"/>
                </a:solidFill>
                <a:effectLst/>
                <a:latin typeface="+mn-lt"/>
                <a:ea typeface="+mn-ea"/>
                <a:cs typeface="+mn-cs"/>
              </a:rPr>
              <a:t>urban component is amplifying that warming</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D2901C06-31FF-0679-66B4-E9C2592F1DD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723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b="0" dirty="0"/>
              <a:t>Here </a:t>
            </a:r>
            <a:r>
              <a:rPr lang="en-GB" sz="1200" b="0" i="0" u="none" strike="noStrike" kern="1200" dirty="0">
                <a:solidFill>
                  <a:schemeClr val="tx1"/>
                </a:solidFill>
                <a:effectLst/>
                <a:latin typeface="+mn-lt"/>
                <a:ea typeface="+mn-ea"/>
                <a:cs typeface="+mn-cs"/>
              </a:rPr>
              <a:t>we compare </a:t>
            </a:r>
            <a:r>
              <a:rPr lang="en-GB" sz="1200" b="0" i="0" kern="1200" dirty="0">
                <a:solidFill>
                  <a:schemeClr val="tx1"/>
                </a:solidFill>
                <a:effectLst/>
                <a:latin typeface="+mn-lt"/>
                <a:ea typeface="+mn-ea"/>
                <a:cs typeface="+mn-cs"/>
              </a:rPr>
              <a:t>monthly mean temperatures</a:t>
            </a:r>
            <a:r>
              <a:rPr lang="en-GB" sz="1200" b="0" i="0" u="none" strike="noStrike" kern="1200" dirty="0">
                <a:solidFill>
                  <a:schemeClr val="tx1"/>
                </a:solidFill>
                <a:effectLst/>
                <a:latin typeface="+mn-lt"/>
                <a:ea typeface="+mn-ea"/>
                <a:cs typeface="+mn-cs"/>
              </a:rPr>
              <a:t> between a baseline period and a later future period. WMO (world </a:t>
            </a:r>
            <a:r>
              <a:rPr lang="en-GB" sz="1200" b="0" i="0" u="none" strike="noStrike" kern="1200">
                <a:solidFill>
                  <a:schemeClr val="tx1"/>
                </a:solidFill>
                <a:effectLst/>
                <a:latin typeface="+mn-lt"/>
                <a:ea typeface="+mn-ea"/>
                <a:cs typeface="+mn-cs"/>
              </a:rPr>
              <a:t>meteorological organisation) stipulates </a:t>
            </a:r>
            <a:r>
              <a:rPr lang="en-GB" sz="1200" b="0" i="0" u="none" strike="noStrike" kern="1200" dirty="0">
                <a:solidFill>
                  <a:schemeClr val="tx1"/>
                </a:solidFill>
                <a:effectLst/>
                <a:latin typeface="+mn-lt"/>
                <a:ea typeface="+mn-ea"/>
                <a:cs typeface="+mn-cs"/>
              </a:rPr>
              <a:t>that 30 year period required to define the climate at a location hence the choice of 2006-2035 for the baseline.</a:t>
            </a:r>
          </a:p>
          <a:p>
            <a:r>
              <a:rPr lang="en-GB" sz="1200" b="0" i="0" u="none" strike="noStrike" kern="1200" dirty="0">
                <a:solidFill>
                  <a:schemeClr val="tx1"/>
                </a:solidFill>
                <a:effectLst/>
                <a:latin typeface="+mn-lt"/>
                <a:ea typeface="+mn-ea"/>
                <a:cs typeface="+mn-cs"/>
              </a:rPr>
              <a:t>We can see for both reference and urban temps, the entire seasonal cycle shifts upward.</a:t>
            </a:r>
          </a:p>
          <a:p>
            <a:r>
              <a:rPr lang="en-GB" sz="1200" b="0" i="0" u="none" strike="noStrike" kern="1200" dirty="0">
                <a:solidFill>
                  <a:schemeClr val="tx1"/>
                </a:solidFill>
                <a:effectLst/>
                <a:latin typeface="+mn-lt"/>
                <a:ea typeface="+mn-ea"/>
                <a:cs typeface="+mn-cs"/>
              </a:rPr>
              <a:t>Not just summers getting hotter; shift in whole curve.</a:t>
            </a:r>
          </a:p>
          <a:p>
            <a:r>
              <a:rPr lang="en-GB" sz="1200" b="0" i="0" u="none" strike="noStrike" kern="1200" dirty="0">
                <a:solidFill>
                  <a:schemeClr val="tx1"/>
                </a:solidFill>
                <a:effectLst/>
                <a:latin typeface="+mn-lt"/>
                <a:ea typeface="+mn-ea"/>
                <a:cs typeface="+mn-cs"/>
              </a:rPr>
              <a:t>We can also see how there is an urban penalty in that the urban maximums increase slightly more than the background.</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9C989-5224-6EDE-E432-7923B2D89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DC312-2121-1C18-61C2-3A5430873BF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3837506-05DE-97DA-EFA3-C6DF4BE79EF1}"/>
              </a:ext>
            </a:extLst>
          </p:cNvPr>
          <p:cNvSpPr>
            <a:spLocks noGrp="1"/>
          </p:cNvSpPr>
          <p:nvPr>
            <p:ph type="body" idx="1"/>
          </p:nvPr>
        </p:nvSpPr>
        <p:spPr/>
        <p:txBody>
          <a:bodyPr/>
          <a:lstStyle/>
          <a:p>
            <a:r>
              <a:rPr lang="en-US" dirty="0"/>
              <a:t>To give more granularity and check the consistency of the trend, we break that into 15 year bins in this figure.</a:t>
            </a:r>
          </a:p>
          <a:p>
            <a:r>
              <a:rPr lang="en-GB" sz="1200" b="0" i="0" u="none" strike="noStrike" kern="1200" dirty="0">
                <a:solidFill>
                  <a:schemeClr val="tx1"/>
                </a:solidFill>
                <a:effectLst/>
                <a:latin typeface="+mn-lt"/>
                <a:ea typeface="+mn-ea"/>
                <a:cs typeface="+mn-cs"/>
              </a:rPr>
              <a:t>The key result is </a:t>
            </a:r>
            <a:r>
              <a:rPr lang="en-GB" sz="1200" b="0" i="0" kern="1200" dirty="0">
                <a:solidFill>
                  <a:schemeClr val="tx1"/>
                </a:solidFill>
                <a:effectLst/>
                <a:latin typeface="+mn-lt"/>
                <a:ea typeface="+mn-ea"/>
                <a:cs typeface="+mn-cs"/>
              </a:rPr>
              <a:t>consistency</a:t>
            </a:r>
            <a:r>
              <a:rPr lang="en-GB" sz="1200" b="0" i="0" u="none" strike="noStrike" kern="1200" dirty="0">
                <a:solidFill>
                  <a:schemeClr val="tx1"/>
                </a:solidFill>
                <a:effectLst/>
                <a:latin typeface="+mn-lt"/>
                <a:ea typeface="+mn-ea"/>
                <a:cs typeface="+mn-cs"/>
              </a:rPr>
              <a:t>: each climate period retains the expected seasonal shape, but the curves sit progressively higher over time.</a:t>
            </a:r>
          </a:p>
          <a:p>
            <a:r>
              <a:rPr lang="en-GB" sz="1200" b="0" i="0" u="none" strike="noStrike" kern="1200" dirty="0">
                <a:solidFill>
                  <a:schemeClr val="tx1"/>
                </a:solidFill>
                <a:effectLst/>
                <a:latin typeface="+mn-lt"/>
                <a:ea typeface="+mn-ea"/>
                <a:cs typeface="+mn-cs"/>
              </a:rPr>
              <a:t>Strengthens confidence that we’re observing a </a:t>
            </a:r>
            <a:r>
              <a:rPr lang="en-GB" sz="1200" b="0" i="0" kern="1200" dirty="0">
                <a:solidFill>
                  <a:schemeClr val="tx1"/>
                </a:solidFill>
                <a:effectLst/>
                <a:latin typeface="+mn-lt"/>
                <a:ea typeface="+mn-ea"/>
                <a:cs typeface="+mn-cs"/>
              </a:rPr>
              <a:t>systematic long-term shift</a:t>
            </a:r>
            <a:r>
              <a:rPr lang="en-GB" sz="1200" b="0" i="0" u="none" strike="noStrike" kern="1200" dirty="0">
                <a:solidFill>
                  <a:schemeClr val="tx1"/>
                </a:solidFill>
                <a:effectLst/>
                <a:latin typeface="+mn-lt"/>
                <a:ea typeface="+mn-ea"/>
                <a:cs typeface="+mn-cs"/>
              </a:rPr>
              <a:t>, not just short-term variability.</a:t>
            </a:r>
            <a:endParaRPr lang="en-US" b="0" dirty="0"/>
          </a:p>
        </p:txBody>
      </p:sp>
      <p:sp>
        <p:nvSpPr>
          <p:cNvPr id="4" name="Slide Number Placeholder 3">
            <a:extLst>
              <a:ext uri="{FF2B5EF4-FFF2-40B4-BE49-F238E27FC236}">
                <a16:creationId xmlns:a16="http://schemas.microsoft.com/office/drawing/2014/main" id="{EE2F8862-7176-D061-D7DD-85455518660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6003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F6DDE-DB82-204B-9937-19AF401B6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B66D7-B74F-15C5-3731-214D8CA52AE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F79B5EF-FEDC-A37F-368D-9FA8C2CCFBFA}"/>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We’ve established the background warming trend. Next, I’ll focus on </a:t>
            </a:r>
            <a:r>
              <a:rPr lang="en-GB" sz="1200" b="0" i="0" kern="1200" dirty="0">
                <a:solidFill>
                  <a:schemeClr val="tx1"/>
                </a:solidFill>
                <a:effectLst/>
                <a:latin typeface="+mn-lt"/>
                <a:ea typeface="+mn-ea"/>
                <a:cs typeface="+mn-cs"/>
              </a:rPr>
              <a:t>Part 2: how urban heat island intensity changes over time.</a:t>
            </a:r>
            <a:endParaRPr lang="en-US" b="0" dirty="0"/>
          </a:p>
        </p:txBody>
      </p:sp>
      <p:sp>
        <p:nvSpPr>
          <p:cNvPr id="4" name="Slide Number Placeholder 3">
            <a:extLst>
              <a:ext uri="{FF2B5EF4-FFF2-40B4-BE49-F238E27FC236}">
                <a16:creationId xmlns:a16="http://schemas.microsoft.com/office/drawing/2014/main" id="{4B6F9E70-381F-CFF7-7D3D-26C7EEF2EA9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9237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 define </a:t>
            </a:r>
            <a:r>
              <a:rPr lang="en-GB" sz="1200" b="0" i="0" kern="1200" dirty="0">
                <a:solidFill>
                  <a:schemeClr val="tx1"/>
                </a:solidFill>
                <a:effectLst/>
                <a:latin typeface="+mn-lt"/>
                <a:ea typeface="+mn-ea"/>
                <a:cs typeface="+mn-cs"/>
              </a:rPr>
              <a:t>urban heat island intensity</a:t>
            </a:r>
            <a:r>
              <a:rPr lang="en-GB" sz="1200" b="0" i="0" u="none" strike="noStrike" kern="1200" dirty="0">
                <a:solidFill>
                  <a:schemeClr val="tx1"/>
                </a:solidFill>
                <a:effectLst/>
                <a:latin typeface="+mn-lt"/>
                <a:ea typeface="+mn-ea"/>
                <a:cs typeface="+mn-cs"/>
              </a:rPr>
              <a:t> as the difference between urban canopy-level daily max temperature and reference-height temperature.</a:t>
            </a:r>
          </a:p>
          <a:p>
            <a:r>
              <a:rPr lang="en-GB" sz="1200" b="0" i="0" u="none" strike="noStrike" kern="1200" dirty="0">
                <a:solidFill>
                  <a:schemeClr val="tx1"/>
                </a:solidFill>
                <a:effectLst/>
                <a:latin typeface="+mn-lt"/>
                <a:ea typeface="+mn-ea"/>
                <a:cs typeface="+mn-cs"/>
              </a:rPr>
              <a:t>Positive values indicate the </a:t>
            </a:r>
            <a:r>
              <a:rPr lang="en-GB" sz="1200" b="0" i="0" kern="1200" dirty="0">
                <a:solidFill>
                  <a:schemeClr val="tx1"/>
                </a:solidFill>
                <a:effectLst/>
                <a:latin typeface="+mn-lt"/>
                <a:ea typeface="+mn-ea"/>
                <a:cs typeface="+mn-cs"/>
              </a:rPr>
              <a:t>urban environment is amplifying heat</a:t>
            </a:r>
            <a:r>
              <a:rPr lang="en-GB" sz="1200" b="0" i="0" u="none" strike="noStrike" kern="1200" dirty="0">
                <a:solidFill>
                  <a:schemeClr val="tx1"/>
                </a:solidFill>
                <a:effectLst/>
                <a:latin typeface="+mn-lt"/>
                <a:ea typeface="+mn-ea"/>
                <a:cs typeface="+mn-cs"/>
              </a:rPr>
              <a:t> relative to the local background.</a:t>
            </a:r>
          </a:p>
          <a:p>
            <a:r>
              <a:rPr lang="en-GB" sz="1200" b="0" i="0" u="none" strike="noStrike" kern="1200" dirty="0">
                <a:solidFill>
                  <a:schemeClr val="tx1"/>
                </a:solidFill>
                <a:effectLst/>
                <a:latin typeface="+mn-lt"/>
                <a:ea typeface="+mn-ea"/>
                <a:cs typeface="+mn-cs"/>
              </a:rPr>
              <a:t>Across the period we see a moderate upward trend.</a:t>
            </a:r>
          </a:p>
          <a:p>
            <a:r>
              <a:rPr lang="en-GB" sz="1200" b="0" i="0" u="none" strike="noStrike" kern="1200" dirty="0">
                <a:solidFill>
                  <a:schemeClr val="tx1"/>
                </a:solidFill>
                <a:effectLst/>
                <a:latin typeface="+mn-lt"/>
                <a:ea typeface="+mn-ea"/>
                <a:cs typeface="+mn-cs"/>
              </a:rPr>
              <a:t>Even a moderate increase in UHII matters because it adds to heat exposure in urban settings.</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E6932-438C-2458-6763-11DCCB20B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BBB9E-0A01-798E-4B8D-64E1979DE70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F1131EB-9FF5-296C-3029-EA293DE7E508}"/>
              </a:ext>
            </a:extLst>
          </p:cNvPr>
          <p:cNvSpPr>
            <a:spLocks noGrp="1"/>
          </p:cNvSpPr>
          <p:nvPr>
            <p:ph type="body" idx="1"/>
          </p:nvPr>
        </p:nvSpPr>
        <p:spPr/>
        <p:txBody>
          <a:bodyPr/>
          <a:lstStyle/>
          <a:p>
            <a:r>
              <a:rPr lang="en-US" dirty="0">
                <a:ea typeface="等线"/>
              </a:rPr>
              <a:t>LOWESS = locally weighted scatterplot smoothing, essentia</a:t>
            </a:r>
            <a:r>
              <a:rPr lang="en-US" dirty="0"/>
              <a:t>lly</a:t>
            </a:r>
            <a:r>
              <a:rPr lang="en-US" dirty="0">
                <a:ea typeface="等线"/>
              </a:rPr>
              <a:t> a way of producing a smoothed trendline – think of like a moving average.</a:t>
            </a:r>
          </a:p>
          <a:p>
            <a:r>
              <a:rPr lang="en-US" dirty="0">
                <a:ea typeface="等线"/>
              </a:rPr>
              <a:t>This slide illustrates a quick model checking step. We examine the residuals from the UHI trend to see whether a linear trend is supported by the data.</a:t>
            </a:r>
          </a:p>
          <a:p>
            <a:r>
              <a:rPr lang="en-US" dirty="0">
                <a:ea typeface="等线"/>
              </a:rPr>
              <a:t>Data supports that there is a genuine strong upward trend with the indication of some mild non-linearity which further research could explore.</a:t>
            </a:r>
          </a:p>
          <a:p>
            <a:r>
              <a:rPr lang="en-GB" sz="1200" b="0" i="0" u="none" strike="noStrike" kern="1200" dirty="0">
                <a:solidFill>
                  <a:schemeClr val="tx1"/>
                </a:solidFill>
                <a:effectLst/>
                <a:latin typeface="+mn-lt"/>
                <a:ea typeface="+mn-ea"/>
                <a:cs typeface="+mn-cs"/>
              </a:rPr>
              <a:t>Bottom line from this section is: </a:t>
            </a:r>
            <a:r>
              <a:rPr lang="en-GB" sz="1200" b="0" i="0" kern="1200" dirty="0">
                <a:solidFill>
                  <a:schemeClr val="tx1"/>
                </a:solidFill>
                <a:effectLst/>
                <a:latin typeface="+mn-lt"/>
                <a:ea typeface="+mn-ea"/>
                <a:cs typeface="+mn-cs"/>
              </a:rPr>
              <a:t>background temperatures rise strongly, and UHI intensity also increases</a:t>
            </a:r>
            <a:r>
              <a:rPr lang="en-GB" sz="1200" b="0" i="0" u="none" strike="noStrike" kern="1200" dirty="0">
                <a:solidFill>
                  <a:schemeClr val="tx1"/>
                </a:solidFill>
                <a:effectLst/>
                <a:latin typeface="+mn-lt"/>
                <a:ea typeface="+mn-ea"/>
                <a:cs typeface="+mn-cs"/>
              </a:rPr>
              <a:t>, which sets up higher urban heat exposure - with that warming and urban amplification established, the next section examines what this means for </a:t>
            </a:r>
            <a:r>
              <a:rPr lang="en-GB" sz="1200" b="0" i="0" kern="1200" dirty="0">
                <a:solidFill>
                  <a:schemeClr val="tx1"/>
                </a:solidFill>
                <a:effectLst/>
                <a:latin typeface="+mn-lt"/>
                <a:ea typeface="+mn-ea"/>
                <a:cs typeface="+mn-cs"/>
              </a:rPr>
              <a:t>extreme events and compound risks.</a:t>
            </a:r>
            <a:endParaRPr lang="en-US" b="0" dirty="0"/>
          </a:p>
        </p:txBody>
      </p:sp>
      <p:sp>
        <p:nvSpPr>
          <p:cNvPr id="4" name="Slide Number Placeholder 3">
            <a:extLst>
              <a:ext uri="{FF2B5EF4-FFF2-40B4-BE49-F238E27FC236}">
                <a16:creationId xmlns:a16="http://schemas.microsoft.com/office/drawing/2014/main" id="{B30CD4E5-A36F-BDCE-276B-F7FFFC1C801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0746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5F86-44AB-0D5E-3460-9CDA9D4F2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F8AF0-994F-71D1-8F74-BECAAEC2EE75}"/>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3F84E56-F3E1-DB56-7B97-B41021EED9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AD3B35-B20B-9944-DC97-FC7AA645B50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8982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5147-35F6-662F-AC2E-78AD1B294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C7252-56DF-5835-0A03-C86E24CC010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1900E43-1834-2449-BBA5-37275CE21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C65E40-4766-3319-9D37-A5B887F203A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101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20D5-39FA-1B7F-21B6-1DCB7567C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FDE68-7E2B-9E6B-7462-EF743185975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9E29379-40E6-872D-93CC-3D8995986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21212-E443-24A0-93B2-00C9132CD8A0}"/>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14738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907DA-7F91-3FCC-873E-2DE78C20DB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27C9B-EA34-EBFF-C98C-193F0F51001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506B3E9-6899-7BEE-CA1B-052738C82C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EFC823-4171-19E9-C122-A5115D34ED0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9781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8786F-1421-3B23-6C92-1124D93B5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9161A-C8F2-84C8-CF33-CF1679E04DB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5F8C88E-0B9D-C81F-2E2B-1903D8E536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CB8FD-376D-564C-EAD3-A35554BEFC6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64943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28CC1-7E59-15A8-6DAF-F1DDDC8BF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4D5EE-DDC4-6727-34BB-F0F5E3A93B2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D0BBC66-AAE8-0CEB-79FD-FADEB9AD67A3}"/>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Building on the data checks and preprocessing we’ve already covered, I’ll now move into </a:t>
            </a:r>
            <a:r>
              <a:rPr lang="en-GB" sz="1200" b="0" i="0" kern="1200" dirty="0">
                <a:solidFill>
                  <a:schemeClr val="tx1"/>
                </a:solidFill>
                <a:effectLst/>
                <a:latin typeface="+mn-lt"/>
                <a:ea typeface="+mn-ea"/>
                <a:cs typeface="+mn-cs"/>
              </a:rPr>
              <a:t>Part 1 of our research question: long-term warming trends.</a:t>
            </a:r>
          </a:p>
          <a:p>
            <a:r>
              <a:rPr lang="en-GB" sz="1200" b="0" i="0" kern="1200" dirty="0">
                <a:solidFill>
                  <a:schemeClr val="tx1"/>
                </a:solidFill>
                <a:effectLst/>
                <a:latin typeface="+mn-lt"/>
                <a:ea typeface="+mn-ea"/>
                <a:cs typeface="+mn-cs"/>
              </a:rPr>
              <a:t>This section addresses the question of whether there is a clear warming signal at this location between 2006-2080.</a:t>
            </a:r>
            <a:endParaRPr lang="en-US" b="0" dirty="0"/>
          </a:p>
        </p:txBody>
      </p:sp>
      <p:sp>
        <p:nvSpPr>
          <p:cNvPr id="4" name="Slide Number Placeholder 3">
            <a:extLst>
              <a:ext uri="{FF2B5EF4-FFF2-40B4-BE49-F238E27FC236}">
                <a16:creationId xmlns:a16="http://schemas.microsoft.com/office/drawing/2014/main" id="{A6DBE774-6F15-A340-7699-D21BFA15879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17750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This figure is showing the reference height temperatures across the full period of the dataset.</a:t>
            </a:r>
          </a:p>
          <a:p>
            <a:r>
              <a:rPr lang="en-US" dirty="0"/>
              <a:t>There is a clear key takeaway which is that there is a strong upward warming trend over time.</a:t>
            </a:r>
          </a:p>
          <a:p>
            <a:r>
              <a:rPr lang="en-US" dirty="0"/>
              <a:t>Given the apparent linear trend, we’ve reported the Pearson correlation r=0.92 which supports a strong linear increase in temperature over time.</a:t>
            </a:r>
          </a:p>
          <a:p>
            <a:r>
              <a:rPr lang="en-US" dirty="0"/>
              <a:t>We estimate around 0.04 K/year warming rate, giving around 3 K of warming over the full period.</a:t>
            </a:r>
          </a:p>
          <a:p>
            <a:r>
              <a:rPr lang="en-US" dirty="0"/>
              <a:t>This has important consequences, which we’ll discuss later, for shifting the baseline climate and affecting the frequency of extreme weather events.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99A5-18B2-B83F-5B91-90549447A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2AAD0-2C2E-4C26-F3E1-C30438EDF6C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3BD0DB9-9ED2-7442-CC91-46D97A15B81B}"/>
              </a:ext>
            </a:extLst>
          </p:cNvPr>
          <p:cNvSpPr>
            <a:spLocks noGrp="1"/>
          </p:cNvSpPr>
          <p:nvPr>
            <p:ph type="body" idx="1"/>
          </p:nvPr>
        </p:nvSpPr>
        <p:spPr/>
        <p:txBody>
          <a:bodyPr/>
          <a:lstStyle/>
          <a:p>
            <a:r>
              <a:rPr lang="en-US" dirty="0"/>
              <a:t>We wanted to explore how this warming trend presents in other locales. This plot of urban daily maximum temperatures against reference height temperatures shows that the warming signal appears strongly in urban temperatures, not just in background temperature.</a:t>
            </a:r>
          </a:p>
          <a:p>
            <a:r>
              <a:rPr lang="en-US" dirty="0"/>
              <a:t>They rise together.</a:t>
            </a:r>
          </a:p>
          <a:p>
            <a:r>
              <a:rPr lang="en-GB" sz="1200" b="0" i="0" u="none" strike="noStrike" kern="1200" dirty="0">
                <a:solidFill>
                  <a:schemeClr val="tx1"/>
                </a:solidFill>
                <a:effectLst/>
                <a:latin typeface="+mn-lt"/>
                <a:ea typeface="+mn-ea"/>
                <a:cs typeface="+mn-cs"/>
              </a:rPr>
              <a:t>This is a bridge into the other parts of our research questions: not only is the region warming overall, but we can also ask whether the </a:t>
            </a:r>
            <a:r>
              <a:rPr lang="en-GB" sz="1200" b="0" i="0" kern="1200" dirty="0">
                <a:solidFill>
                  <a:schemeClr val="tx1"/>
                </a:solidFill>
                <a:effectLst/>
                <a:latin typeface="+mn-lt"/>
                <a:ea typeface="+mn-ea"/>
                <a:cs typeface="+mn-cs"/>
              </a:rPr>
              <a:t>urban component is amplifying that warming</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2CB4CCE1-8859-1829-BFB6-1B7A80CC819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9619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C5F5D"/>
        </a:solidFill>
        <a:effectLst/>
      </p:bgPr>
    </p:bg>
    <p:spTree>
      <p:nvGrpSpPr>
        <p:cNvPr id="1" name=""/>
        <p:cNvGrpSpPr/>
        <p:nvPr/>
      </p:nvGrpSpPr>
      <p:grpSpPr>
        <a:xfrm>
          <a:off x="0" y="0"/>
          <a:ext cx="0" cy="0"/>
          <a:chOff x="0" y="0"/>
          <a:chExt cx="0" cy="0"/>
        </a:xfrm>
      </p:grpSpPr>
      <p:pic>
        <p:nvPicPr>
          <p:cNvPr id="4100" name="Picture 4" descr="英国曼彻斯特最佳现代建筑奖- Owlcation - 188jdc金宝搏">
            <a:extLst>
              <a:ext uri="{FF2B5EF4-FFF2-40B4-BE49-F238E27FC236}">
                <a16:creationId xmlns:a16="http://schemas.microsoft.com/office/drawing/2014/main" id="{33DDB39E-CBC5-11B6-68AB-AB7821CBFBF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46653" y="55984"/>
            <a:ext cx="12145347" cy="6825585"/>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Urban Climate Vulnerability:  Long-term trends in warming, urban heat islands, </a:t>
            </a:r>
            <a:endParaRPr lang="en-GB" sz="4400" b="1">
              <a:solidFill>
                <a:schemeClr val="bg1"/>
              </a:solidFill>
              <a:ea typeface="Calibri"/>
              <a:cs typeface="Calibri"/>
            </a:endParaRPr>
          </a:p>
          <a:p>
            <a:pPr algn="r"/>
            <a:r>
              <a:rPr lang="en-GB" sz="4400" b="1">
                <a:solidFill>
                  <a:schemeClr val="bg1"/>
                </a:solidFill>
                <a:ea typeface="Calibri"/>
              </a:rPr>
              <a:t>and extreme weather events</a:t>
            </a:r>
            <a:endParaRPr lang="en-GB" sz="4400" b="1">
              <a:solidFill>
                <a:schemeClr val="bg1"/>
              </a:solidFill>
              <a:ea typeface="Calibri"/>
              <a:cs typeface="Calibri"/>
            </a:endParaRPr>
          </a:p>
        </p:txBody>
      </p:sp>
      <p:sp>
        <p:nvSpPr>
          <p:cNvPr id="8" name="Text 5"/>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dirty="0">
                <a:solidFill>
                  <a:srgbClr val="F7FAFC">
                    <a:alpha val="90000"/>
                  </a:srgbClr>
                </a:solidFill>
                <a:latin typeface="Calibri"/>
                <a:ea typeface="Calibri"/>
                <a:cs typeface="Calibri"/>
              </a:rPr>
              <a:t>Group 1</a:t>
            </a:r>
            <a:r>
              <a:rPr lang="en-GB" sz="1800" dirty="0">
                <a:solidFill>
                  <a:srgbClr val="F7FAFC">
                    <a:alpha val="90000"/>
                  </a:srgbClr>
                </a:solidFill>
                <a:latin typeface="Calibri"/>
                <a:ea typeface="Calibri"/>
                <a:cs typeface="Calibri"/>
              </a:rPr>
              <a:t> </a:t>
            </a:r>
          </a:p>
          <a:p>
            <a:pPr>
              <a:lnSpc>
                <a:spcPct val="140000"/>
              </a:lnSpc>
            </a:pPr>
            <a:r>
              <a:rPr lang="en-GB" sz="1800" dirty="0">
                <a:solidFill>
                  <a:srgbClr val="F7FAFC">
                    <a:alpha val="90000"/>
                  </a:srgbClr>
                </a:solidFill>
                <a:latin typeface="Calibri"/>
                <a:ea typeface="Calibri"/>
                <a:cs typeface="Calibri"/>
              </a:rPr>
              <a:t>Shiyu </a:t>
            </a:r>
            <a:r>
              <a:rPr lang="en-GB" dirty="0">
                <a:solidFill>
                  <a:srgbClr val="F7FAFC">
                    <a:alpha val="90000"/>
                  </a:srgbClr>
                </a:solidFill>
                <a:latin typeface="Calibri"/>
                <a:ea typeface="Calibri"/>
                <a:cs typeface="Calibri"/>
              </a:rPr>
              <a:t>Wang, Jacob Woodland, Hanjin</a:t>
            </a:r>
            <a:r>
              <a:rPr lang="en-GB" sz="1800" dirty="0">
                <a:solidFill>
                  <a:srgbClr val="F7FAFC">
                    <a:alpha val="90000"/>
                  </a:srgbClr>
                </a:solidFill>
                <a:latin typeface="Calibri"/>
                <a:ea typeface="Calibri"/>
                <a:cs typeface="Calibri"/>
              </a:rPr>
              <a:t> Yue</a:t>
            </a:r>
          </a:p>
          <a:p>
            <a:pPr>
              <a:lnSpc>
                <a:spcPct val="140000"/>
              </a:lnSpc>
            </a:pPr>
            <a:endParaRPr lang="en-GB"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25E14A17-E01E-81AC-2081-FA26671E9657}"/>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28712E87-D961-61F4-4BE6-BD1936040BDD}"/>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3077CDF2-44E0-D0E5-F761-86D601015FB5}"/>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E9E1615C-7A49-9EDC-2F1E-59BC9D9A8800}"/>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dirty="0">
                <a:solidFill>
                  <a:srgbClr val="5A7A79"/>
                </a:solidFill>
                <a:latin typeface="Calibri"/>
                <a:ea typeface="Calibri"/>
                <a:cs typeface="Calibri"/>
              </a:rPr>
              <a:t>The same plot hued by year confirms the coupled background and urban warming increases over the period</a:t>
            </a:r>
            <a:endParaRPr lang="en-GB" sz="1600" dirty="0">
              <a:latin typeface="Calibri"/>
              <a:ea typeface="Calibri"/>
              <a:cs typeface="Calibri"/>
            </a:endParaRPr>
          </a:p>
        </p:txBody>
      </p:sp>
      <p:sp>
        <p:nvSpPr>
          <p:cNvPr id="5" name="Shape 3">
            <a:extLst>
              <a:ext uri="{FF2B5EF4-FFF2-40B4-BE49-F238E27FC236}">
                <a16:creationId xmlns:a16="http://schemas.microsoft.com/office/drawing/2014/main" id="{86F8FF1D-A040-1CC4-7A54-3BE47591E40B}"/>
              </a:ext>
            </a:extLst>
          </p:cNvPr>
          <p:cNvSpPr/>
          <p:nvPr/>
        </p:nvSpPr>
        <p:spPr>
          <a:xfrm>
            <a:off x="1278196" y="1101176"/>
            <a:ext cx="9635608"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pic>
        <p:nvPicPr>
          <p:cNvPr id="14" name="Picture 13" descr="A graph with different colored dots&#10;&#10;AI-generated content may be incorrect.">
            <a:extLst>
              <a:ext uri="{FF2B5EF4-FFF2-40B4-BE49-F238E27FC236}">
                <a16:creationId xmlns:a16="http://schemas.microsoft.com/office/drawing/2014/main" id="{520C0A82-F78B-5671-E699-B53331092ED0}"/>
              </a:ext>
            </a:extLst>
          </p:cNvPr>
          <p:cNvPicPr>
            <a:picLocks noChangeAspect="1"/>
          </p:cNvPicPr>
          <p:nvPr/>
        </p:nvPicPr>
        <p:blipFill>
          <a:blip r:embed="rId3"/>
          <a:stretch>
            <a:fillRect/>
          </a:stretch>
        </p:blipFill>
        <p:spPr>
          <a:xfrm>
            <a:off x="1622248" y="1279056"/>
            <a:ext cx="8639352" cy="5156038"/>
          </a:xfrm>
          <a:prstGeom prst="rect">
            <a:avLst/>
          </a:prstGeom>
        </p:spPr>
      </p:pic>
    </p:spTree>
    <p:extLst>
      <p:ext uri="{BB962C8B-B14F-4D97-AF65-F5344CB8AC3E}">
        <p14:creationId xmlns:p14="http://schemas.microsoft.com/office/powerpoint/2010/main" val="158425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814FE3D0-21FA-51AE-AC7D-8D070433E3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E1C7161D-0E18-FBBC-BFB9-4D968F277F79}"/>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15642BD3-1FD1-D93C-140B-B4B7FE64F8AB}"/>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2EFD91DB-A72E-3443-947C-CF8F7858F6DB}"/>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further reveals these rising temperatures are strongly correlated with rising urban temperature maximums too.</a:t>
            </a:r>
            <a:endParaRPr lang="en-GB" sz="1600">
              <a:latin typeface="Calibri"/>
              <a:ea typeface="Calibri"/>
              <a:cs typeface="Calibri"/>
            </a:endParaRPr>
          </a:p>
        </p:txBody>
      </p:sp>
      <p:grpSp>
        <p:nvGrpSpPr>
          <p:cNvPr id="16" name="组合 15">
            <a:extLst>
              <a:ext uri="{FF2B5EF4-FFF2-40B4-BE49-F238E27FC236}">
                <a16:creationId xmlns:a16="http://schemas.microsoft.com/office/drawing/2014/main" id="{0BE2510D-BEB6-9D1F-2108-D51C15E5E9BA}"/>
              </a:ext>
            </a:extLst>
          </p:cNvPr>
          <p:cNvGrpSpPr/>
          <p:nvPr/>
        </p:nvGrpSpPr>
        <p:grpSpPr>
          <a:xfrm>
            <a:off x="439725" y="1101176"/>
            <a:ext cx="6682683" cy="5579024"/>
            <a:chOff x="439725" y="1101176"/>
            <a:chExt cx="6682683" cy="5579024"/>
          </a:xfrm>
        </p:grpSpPr>
        <p:sp>
          <p:nvSpPr>
            <p:cNvPr id="5" name="Shape 3">
              <a:extLst>
                <a:ext uri="{FF2B5EF4-FFF2-40B4-BE49-F238E27FC236}">
                  <a16:creationId xmlns:a16="http://schemas.microsoft.com/office/drawing/2014/main" id="{A13E0ADA-8E34-B291-EEED-1BCA43E1DEA4}"/>
                </a:ext>
              </a:extLst>
            </p:cNvPr>
            <p:cNvSpPr/>
            <p:nvPr/>
          </p:nvSpPr>
          <p:spPr>
            <a:xfrm>
              <a:off x="439725" y="1101176"/>
              <a:ext cx="6682683"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AF0597DF-45F6-EB49-F8AC-3DBBAB3F8E44}"/>
                </a:ext>
              </a:extLst>
            </p:cNvPr>
            <p:cNvSpPr/>
            <p:nvPr/>
          </p:nvSpPr>
          <p:spPr>
            <a:xfrm>
              <a:off x="1487198" y="596254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a:extLst>
                <a:ext uri="{FF2B5EF4-FFF2-40B4-BE49-F238E27FC236}">
                  <a16:creationId xmlns:a16="http://schemas.microsoft.com/office/drawing/2014/main" id="{9CC2DA17-68E2-544D-F780-D335318A212B}"/>
                </a:ext>
              </a:extLst>
            </p:cNvPr>
            <p:cNvSpPr/>
            <p:nvPr/>
          </p:nvSpPr>
          <p:spPr>
            <a:xfrm>
              <a:off x="1543919"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a:extLst>
                <a:ext uri="{FF2B5EF4-FFF2-40B4-BE49-F238E27FC236}">
                  <a16:creationId xmlns:a16="http://schemas.microsoft.com/office/drawing/2014/main" id="{73802FB5-0C0F-D9B0-C86B-358B06069B7F}"/>
                </a:ext>
              </a:extLst>
            </p:cNvPr>
            <p:cNvSpPr/>
            <p:nvPr/>
          </p:nvSpPr>
          <p:spPr>
            <a:xfrm>
              <a:off x="1525585" y="6193250"/>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0.995</a:t>
              </a:r>
              <a:endParaRPr lang="en-GB" sz="1600">
                <a:latin typeface="Calibri"/>
                <a:ea typeface="Calibri"/>
                <a:cs typeface="Calibri"/>
              </a:endParaRPr>
            </a:p>
          </p:txBody>
        </p:sp>
        <p:sp>
          <p:nvSpPr>
            <p:cNvPr id="11" name="Shape 8">
              <a:extLst>
                <a:ext uri="{FF2B5EF4-FFF2-40B4-BE49-F238E27FC236}">
                  <a16:creationId xmlns:a16="http://schemas.microsoft.com/office/drawing/2014/main" id="{1A92489C-85E7-81F4-A2CB-906C3FF43454}"/>
                </a:ext>
              </a:extLst>
            </p:cNvPr>
            <p:cNvSpPr/>
            <p:nvPr/>
          </p:nvSpPr>
          <p:spPr>
            <a:xfrm>
              <a:off x="3664628" y="5936576"/>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a:extLst>
                <a:ext uri="{FF2B5EF4-FFF2-40B4-BE49-F238E27FC236}">
                  <a16:creationId xmlns:a16="http://schemas.microsoft.com/office/drawing/2014/main" id="{1E5B6A52-818B-EA63-9FB7-CD1D0E0F2B74}"/>
                </a:ext>
              </a:extLst>
            </p:cNvPr>
            <p:cNvSpPr/>
            <p:nvPr/>
          </p:nvSpPr>
          <p:spPr>
            <a:xfrm>
              <a:off x="3710463"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a:extLst>
                <a:ext uri="{FF2B5EF4-FFF2-40B4-BE49-F238E27FC236}">
                  <a16:creationId xmlns:a16="http://schemas.microsoft.com/office/drawing/2014/main" id="{B665D264-0E5E-B62E-ACEA-2CCF48D471D1}"/>
                </a:ext>
              </a:extLst>
            </p:cNvPr>
            <p:cNvSpPr/>
            <p:nvPr/>
          </p:nvSpPr>
          <p:spPr>
            <a:xfrm>
              <a:off x="3696712" y="6193250"/>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grpSp>
      <p:sp>
        <p:nvSpPr>
          <p:cNvPr id="21" name="Text 18">
            <a:extLst>
              <a:ext uri="{FF2B5EF4-FFF2-40B4-BE49-F238E27FC236}">
                <a16:creationId xmlns:a16="http://schemas.microsoft.com/office/drawing/2014/main" id="{BA3CCE10-289D-C5CC-AAF7-92F24AAE0BB0}"/>
              </a:ext>
            </a:extLst>
          </p:cNvPr>
          <p:cNvSpPr/>
          <p:nvPr/>
        </p:nvSpPr>
        <p:spPr>
          <a:xfrm>
            <a:off x="7416323" y="1579709"/>
            <a:ext cx="4253450" cy="183338"/>
          </a:xfrm>
          <a:prstGeom prst="rect">
            <a:avLst/>
          </a:prstGeom>
          <a:noFill/>
          <a:ln/>
        </p:spPr>
        <p:txBody>
          <a:bodyPr wrap="square" lIns="0" tIns="0" rIns="0" bIns="0" rtlCol="0" anchor="ctr"/>
          <a:lstStyle/>
          <a:p>
            <a:pPr>
              <a:lnSpc>
                <a:spcPct val="120000"/>
              </a:lnSpc>
            </a:pPr>
            <a:endParaRPr lang="en-GB" sz="1600" dirty="0">
              <a:latin typeface="Calibri"/>
              <a:ea typeface="Calibri"/>
              <a:cs typeface="Calibri"/>
            </a:endParaRPr>
          </a:p>
        </p:txBody>
      </p:sp>
      <p:grpSp>
        <p:nvGrpSpPr>
          <p:cNvPr id="15" name="组合 14">
            <a:extLst>
              <a:ext uri="{FF2B5EF4-FFF2-40B4-BE49-F238E27FC236}">
                <a16:creationId xmlns:a16="http://schemas.microsoft.com/office/drawing/2014/main" id="{60B31D8A-498A-FACB-FEC7-9F59B0C6B8B3}"/>
              </a:ext>
            </a:extLst>
          </p:cNvPr>
          <p:cNvGrpSpPr/>
          <p:nvPr/>
        </p:nvGrpSpPr>
        <p:grpSpPr>
          <a:xfrm>
            <a:off x="7246449" y="1106825"/>
            <a:ext cx="4642506" cy="5397191"/>
            <a:chOff x="7214364" y="1047172"/>
            <a:chExt cx="4629293" cy="3477221"/>
          </a:xfrm>
        </p:grpSpPr>
        <p:sp>
          <p:nvSpPr>
            <p:cNvPr id="17" name="Shape 14">
              <a:extLst>
                <a:ext uri="{FF2B5EF4-FFF2-40B4-BE49-F238E27FC236}">
                  <a16:creationId xmlns:a16="http://schemas.microsoft.com/office/drawing/2014/main" id="{B5AF40BA-68E6-CE8F-D4FB-2F4AD9860AC9}"/>
                </a:ext>
              </a:extLst>
            </p:cNvPr>
            <p:cNvSpPr/>
            <p:nvPr/>
          </p:nvSpPr>
          <p:spPr>
            <a:xfrm>
              <a:off x="7214364" y="1047172"/>
              <a:ext cx="4629293" cy="3477221"/>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a:extLst>
                <a:ext uri="{FF2B5EF4-FFF2-40B4-BE49-F238E27FC236}">
                  <a16:creationId xmlns:a16="http://schemas.microsoft.com/office/drawing/2014/main" id="{B52A750B-71D8-AB00-3EC9-54B69D6920AF}"/>
                </a:ext>
              </a:extLst>
            </p:cNvPr>
            <p:cNvSpPr/>
            <p:nvPr/>
          </p:nvSpPr>
          <p:spPr>
            <a:xfrm>
              <a:off x="7365905" y="1272729"/>
              <a:ext cx="187921" cy="11447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a:extLst>
                <a:ext uri="{FF2B5EF4-FFF2-40B4-BE49-F238E27FC236}">
                  <a16:creationId xmlns:a16="http://schemas.microsoft.com/office/drawing/2014/main" id="{F737ED87-9A1A-BAC8-7044-A447849C2EE8}"/>
                </a:ext>
              </a:extLst>
            </p:cNvPr>
            <p:cNvSpPr/>
            <p:nvPr/>
          </p:nvSpPr>
          <p:spPr>
            <a:xfrm>
              <a:off x="7636042" y="1179413"/>
              <a:ext cx="4207615" cy="256674"/>
            </a:xfrm>
            <a:prstGeom prst="rect">
              <a:avLst/>
            </a:prstGeom>
            <a:noFill/>
            <a:ln/>
          </p:spPr>
          <p:txBody>
            <a:bodyPr wrap="square" lIns="0" tIns="0" rIns="0" bIns="0" rtlCol="0" anchor="ctr"/>
            <a:lstStyle/>
            <a:p>
              <a:pPr>
                <a:lnSpc>
                  <a:spcPct val="130000"/>
                </a:lnSpc>
              </a:pPr>
              <a:r>
                <a:rPr lang="en-GB" sz="1400" b="1" dirty="0">
                  <a:solidFill>
                    <a:srgbClr val="FFFFFF"/>
                  </a:solidFill>
                  <a:latin typeface="Calibri"/>
                  <a:ea typeface="Calibri"/>
                  <a:cs typeface="Calibri"/>
                </a:rPr>
                <a:t>Key Findings</a:t>
              </a:r>
              <a:endParaRPr lang="en-GB" dirty="0">
                <a:latin typeface="Calibri"/>
                <a:ea typeface="Calibri"/>
                <a:cs typeface="Calibri"/>
              </a:endParaRPr>
            </a:p>
          </p:txBody>
        </p:sp>
        <p:sp>
          <p:nvSpPr>
            <p:cNvPr id="20" name="Shape 17">
              <a:extLst>
                <a:ext uri="{FF2B5EF4-FFF2-40B4-BE49-F238E27FC236}">
                  <a16:creationId xmlns:a16="http://schemas.microsoft.com/office/drawing/2014/main" id="{C03D982D-593F-E9F1-2B79-208D5C3E1A32}"/>
                </a:ext>
              </a:extLst>
            </p:cNvPr>
            <p:cNvSpPr/>
            <p:nvPr/>
          </p:nvSpPr>
          <p:spPr>
            <a:xfrm>
              <a:off x="7342987" y="1668999"/>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Linear Linkage</a:t>
              </a:r>
            </a:p>
            <a:p>
              <a:pPr>
                <a:lnSpc>
                  <a:spcPct val="150000"/>
                </a:lnSpc>
              </a:pPr>
              <a:r>
                <a:rPr lang="en" altLang="zh-CN" sz="1400">
                  <a:solidFill>
                    <a:schemeClr val="bg1"/>
                  </a:solidFill>
                  <a:ea typeface="等线"/>
                </a:rPr>
                <a:t>Urban peaks are mathematically locked to ambient </a:t>
              </a:r>
              <a:r>
                <a:rPr lang="en" altLang="zh-CN" sz="1400" dirty="0">
                  <a:solidFill>
                    <a:schemeClr val="bg1"/>
                  </a:solidFill>
                  <a:ea typeface="等线"/>
                </a:rPr>
                <a:t>warming.</a:t>
              </a:r>
              <a:endParaRPr lang="en-GB" sz="1400" dirty="0">
                <a:solidFill>
                  <a:schemeClr val="bg1"/>
                </a:solidFill>
                <a:ea typeface="等线"/>
              </a:endParaRPr>
            </a:p>
          </p:txBody>
        </p:sp>
        <p:sp>
          <p:nvSpPr>
            <p:cNvPr id="23" name="Shape 20">
              <a:extLst>
                <a:ext uri="{FF2B5EF4-FFF2-40B4-BE49-F238E27FC236}">
                  <a16:creationId xmlns:a16="http://schemas.microsoft.com/office/drawing/2014/main" id="{ACA4A9D1-3ABD-3A33-A714-D7D10E2D2B11}"/>
                </a:ext>
              </a:extLst>
            </p:cNvPr>
            <p:cNvSpPr/>
            <p:nvPr/>
          </p:nvSpPr>
          <p:spPr>
            <a:xfrm>
              <a:off x="7342987" y="2602865"/>
              <a:ext cx="4335952" cy="666290"/>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Persistent Amplification</a:t>
              </a:r>
            </a:p>
            <a:p>
              <a:pPr>
                <a:lnSpc>
                  <a:spcPct val="150000"/>
                </a:lnSpc>
              </a:pPr>
              <a:r>
                <a:rPr lang="en" altLang="zh-CN" sz="1400">
                  <a:solidFill>
                    <a:schemeClr val="bg1"/>
                  </a:solidFill>
                  <a:ea typeface="等线"/>
                </a:rPr>
                <a:t>The city acts as a consistent heat trap across the entire </a:t>
              </a:r>
              <a:r>
                <a:rPr lang="en" altLang="zh-CN" sz="1400" dirty="0">
                  <a:solidFill>
                    <a:schemeClr val="bg1"/>
                  </a:solidFill>
                  <a:ea typeface="等线"/>
                </a:rPr>
                <a:t>75-year span.</a:t>
              </a:r>
              <a:endParaRPr lang="en-GB" sz="1400" dirty="0">
                <a:solidFill>
                  <a:schemeClr val="bg1"/>
                </a:solidFill>
                <a:ea typeface="Calibri" panose="020F0502020204030204"/>
                <a:cs typeface="Calibri" panose="020F0502020204030204"/>
              </a:endParaRPr>
            </a:p>
          </p:txBody>
        </p:sp>
        <p:sp>
          <p:nvSpPr>
            <p:cNvPr id="26" name="Shape 23">
              <a:extLst>
                <a:ext uri="{FF2B5EF4-FFF2-40B4-BE49-F238E27FC236}">
                  <a16:creationId xmlns:a16="http://schemas.microsoft.com/office/drawing/2014/main" id="{E816E13C-2E7C-F1B1-1165-2F0057B7EEE8}"/>
                </a:ext>
              </a:extLst>
            </p:cNvPr>
            <p:cNvSpPr/>
            <p:nvPr/>
          </p:nvSpPr>
          <p:spPr>
            <a:xfrm>
              <a:off x="7384238" y="3536732"/>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No Signs of Cooling</a:t>
              </a:r>
            </a:p>
            <a:p>
              <a:pPr>
                <a:lnSpc>
                  <a:spcPct val="150000"/>
                </a:lnSpc>
              </a:pPr>
              <a:r>
                <a:rPr lang="en" altLang="zh-CN" sz="1400">
                  <a:solidFill>
                    <a:schemeClr val="bg1"/>
                  </a:solidFill>
                  <a:ea typeface="等线"/>
                </a:rPr>
                <a:t>The upward trajectory confirms a long-term, </a:t>
              </a:r>
              <a:r>
                <a:rPr lang="en" altLang="zh-CN" sz="1400" dirty="0">
                  <a:solidFill>
                    <a:schemeClr val="bg1"/>
                  </a:solidFill>
                  <a:ea typeface="等线"/>
                </a:rPr>
                <a:t>irreversible heating trend.</a:t>
              </a:r>
              <a:endParaRPr lang="en-GB" sz="1400" dirty="0">
                <a:solidFill>
                  <a:schemeClr val="bg1"/>
                </a:solidFill>
                <a:ea typeface="等线"/>
              </a:endParaRPr>
            </a:p>
          </p:txBody>
        </p:sp>
      </p:grpSp>
      <p:pic>
        <p:nvPicPr>
          <p:cNvPr id="6" name="图片 59" descr="图表, 折线图&#10;&#10;AI 生成的内容可能不正确。">
            <a:extLst>
              <a:ext uri="{FF2B5EF4-FFF2-40B4-BE49-F238E27FC236}">
                <a16:creationId xmlns:a16="http://schemas.microsoft.com/office/drawing/2014/main" id="{96DB8DC3-37C5-BF4B-3AAC-4ED7D4DD5582}"/>
              </a:ext>
            </a:extLst>
          </p:cNvPr>
          <p:cNvPicPr>
            <a:picLocks noChangeAspect="1"/>
          </p:cNvPicPr>
          <p:nvPr/>
        </p:nvPicPr>
        <p:blipFill>
          <a:blip r:embed="rId3"/>
          <a:stretch>
            <a:fillRect/>
          </a:stretch>
        </p:blipFill>
        <p:spPr>
          <a:xfrm>
            <a:off x="489552" y="1314243"/>
            <a:ext cx="6565807" cy="4372221"/>
          </a:xfrm>
          <a:prstGeom prst="rect">
            <a:avLst/>
          </a:prstGeom>
        </p:spPr>
      </p:pic>
    </p:spTree>
    <p:extLst>
      <p:ext uri="{BB962C8B-B14F-4D97-AF65-F5344CB8AC3E}">
        <p14:creationId xmlns:p14="http://schemas.microsoft.com/office/powerpoint/2010/main" val="407190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71707" y="292579"/>
            <a:ext cx="55756" cy="371707"/>
          </a:xfrm>
          <a:custGeom>
            <a:avLst/>
            <a:gdLst/>
            <a:ahLst/>
            <a:cxnLst/>
            <a:rect l="l" t="t" r="r" b="b"/>
            <a:pathLst>
              <a:path w="55756" h="371707">
                <a:moveTo>
                  <a:pt x="0" y="0"/>
                </a:moveTo>
                <a:lnTo>
                  <a:pt x="55756" y="0"/>
                </a:lnTo>
                <a:lnTo>
                  <a:pt x="55756" y="371707"/>
                </a:lnTo>
                <a:lnTo>
                  <a:pt x="0" y="371707"/>
                </a:lnTo>
                <a:lnTo>
                  <a:pt x="0" y="0"/>
                </a:lnTo>
                <a:close/>
              </a:path>
            </a:pathLst>
          </a:custGeom>
          <a:solidFill>
            <a:srgbClr val="2C5F5D"/>
          </a:solidFill>
          <a:ln/>
        </p:spPr>
        <p:txBody>
          <a:bodyPr/>
          <a:lstStyle/>
          <a:p>
            <a:endParaRPr lang="en-GB"/>
          </a:p>
        </p:txBody>
      </p:sp>
      <p:sp>
        <p:nvSpPr>
          <p:cNvPr id="3" name="Text 1"/>
          <p:cNvSpPr/>
          <p:nvPr/>
        </p:nvSpPr>
        <p:spPr>
          <a:xfrm>
            <a:off x="538976" y="292579"/>
            <a:ext cx="4692805" cy="371707"/>
          </a:xfrm>
          <a:prstGeom prst="rect">
            <a:avLst/>
          </a:prstGeom>
          <a:noFill/>
          <a:ln/>
        </p:spPr>
        <p:txBody>
          <a:bodyPr wrap="square" lIns="0" tIns="0" rIns="0" bIns="0" rtlCol="0" anchor="ctr"/>
          <a:lstStyle/>
          <a:p>
            <a:pPr>
              <a:lnSpc>
                <a:spcPct val="90000"/>
              </a:lnSpc>
            </a:pPr>
            <a:r>
              <a:rPr lang="en-GB" sz="2634" b="1">
                <a:solidFill>
                  <a:srgbClr val="2C5F5D"/>
                </a:solidFill>
                <a:latin typeface="Calibri"/>
                <a:ea typeface="Calibri"/>
                <a:cs typeface="Calibri"/>
              </a:rPr>
              <a:t>Climate Normals Shift Analysis</a:t>
            </a:r>
            <a:endParaRPr lang="en-GB" sz="1600">
              <a:latin typeface="Calibri"/>
              <a:ea typeface="Calibri"/>
              <a:cs typeface="Calibri"/>
            </a:endParaRPr>
          </a:p>
        </p:txBody>
      </p:sp>
      <p:sp>
        <p:nvSpPr>
          <p:cNvPr id="4" name="Text 2"/>
          <p:cNvSpPr/>
          <p:nvPr/>
        </p:nvSpPr>
        <p:spPr>
          <a:xfrm>
            <a:off x="557561" y="701457"/>
            <a:ext cx="11346366" cy="260195"/>
          </a:xfrm>
          <a:prstGeom prst="rect">
            <a:avLst/>
          </a:prstGeom>
          <a:noFill/>
          <a:ln/>
        </p:spPr>
        <p:txBody>
          <a:bodyPr wrap="square" lIns="0" tIns="0" rIns="0" bIns="0" rtlCol="0" anchor="ctr"/>
          <a:lstStyle/>
          <a:p>
            <a:pPr>
              <a:lnSpc>
                <a:spcPct val="130000"/>
              </a:lnSpc>
            </a:pPr>
            <a:r>
              <a:rPr lang="en-GB" sz="1317">
                <a:solidFill>
                  <a:srgbClr val="5A7A79"/>
                </a:solidFill>
                <a:latin typeface="Calibri"/>
                <a:ea typeface="Calibri"/>
                <a:cs typeface="Calibri"/>
              </a:rPr>
              <a:t>Monthly mean temperature comparison: Baseline vs. Future periods</a:t>
            </a:r>
            <a:endParaRPr lang="en-GB" sz="1600">
              <a:latin typeface="Calibri"/>
              <a:ea typeface="Calibri"/>
              <a:cs typeface="Calibri"/>
            </a:endParaRPr>
          </a:p>
        </p:txBody>
      </p:sp>
      <p:sp>
        <p:nvSpPr>
          <p:cNvPr id="5" name="Shape 3"/>
          <p:cNvSpPr/>
          <p:nvPr/>
        </p:nvSpPr>
        <p:spPr>
          <a:xfrm>
            <a:off x="371707" y="1073165"/>
            <a:ext cx="6216805" cy="2797098"/>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8" name="Shape 5"/>
          <p:cNvSpPr/>
          <p:nvPr/>
        </p:nvSpPr>
        <p:spPr>
          <a:xfrm>
            <a:off x="371707" y="3982936"/>
            <a:ext cx="6216805" cy="2797098"/>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11" name="Shape 7"/>
          <p:cNvSpPr/>
          <p:nvPr/>
        </p:nvSpPr>
        <p:spPr>
          <a:xfrm>
            <a:off x="6735308" y="1064373"/>
            <a:ext cx="5083098" cy="2657707"/>
          </a:xfrm>
          <a:custGeom>
            <a:avLst/>
            <a:gdLst/>
            <a:ahLst/>
            <a:cxnLst/>
            <a:rect l="l" t="t" r="r" b="b"/>
            <a:pathLst>
              <a:path w="5083098" h="2657707">
                <a:moveTo>
                  <a:pt x="111517" y="0"/>
                </a:moveTo>
                <a:lnTo>
                  <a:pt x="4971580" y="0"/>
                </a:lnTo>
                <a:cubicBezTo>
                  <a:pt x="5033170" y="0"/>
                  <a:pt x="5083098" y="49928"/>
                  <a:pt x="5083098" y="111517"/>
                </a:cubicBezTo>
                <a:lnTo>
                  <a:pt x="5083098" y="2546190"/>
                </a:lnTo>
                <a:cubicBezTo>
                  <a:pt x="5083098" y="2607779"/>
                  <a:pt x="5033170" y="2657707"/>
                  <a:pt x="4971580" y="2657707"/>
                </a:cubicBezTo>
                <a:lnTo>
                  <a:pt x="111517" y="2657707"/>
                </a:lnTo>
                <a:cubicBezTo>
                  <a:pt x="49928" y="2657707"/>
                  <a:pt x="0" y="2607779"/>
                  <a:pt x="0" y="2546190"/>
                </a:cubicBezTo>
                <a:lnTo>
                  <a:pt x="0" y="111517"/>
                </a:lnTo>
                <a:cubicBezTo>
                  <a:pt x="0" y="49928"/>
                  <a:pt x="49928" y="0"/>
                  <a:pt x="111517" y="0"/>
                </a:cubicBezTo>
                <a:close/>
              </a:path>
            </a:pathLst>
          </a:custGeom>
          <a:gradFill flip="none" rotWithShape="1">
            <a:gsLst>
              <a:gs pos="0">
                <a:srgbClr val="2C5F5D"/>
              </a:gs>
              <a:gs pos="100000">
                <a:srgbClr val="5A7A79"/>
              </a:gs>
            </a:gsLst>
            <a:lin ang="2700000" scaled="1"/>
          </a:gradFill>
          <a:ln/>
          <a:effectLst>
            <a:outerShdw blurRad="27878" dist="9293" dir="5400000" algn="bl" rotWithShape="0">
              <a:srgbClr val="000000">
                <a:alpha val="10196"/>
              </a:srgbClr>
            </a:outerShdw>
          </a:effectLst>
        </p:spPr>
        <p:txBody>
          <a:bodyPr/>
          <a:lstStyle/>
          <a:p>
            <a:endParaRPr lang="en-GB"/>
          </a:p>
        </p:txBody>
      </p:sp>
      <p:sp>
        <p:nvSpPr>
          <p:cNvPr id="12" name="Shape 8"/>
          <p:cNvSpPr/>
          <p:nvPr/>
        </p:nvSpPr>
        <p:spPr>
          <a:xfrm>
            <a:off x="6907222" y="1259519"/>
            <a:ext cx="167268" cy="167268"/>
          </a:xfrm>
          <a:custGeom>
            <a:avLst/>
            <a:gdLst/>
            <a:ahLst/>
            <a:cxnLst/>
            <a:rect l="l" t="t" r="r" b="b"/>
            <a:pathLst>
              <a:path w="167268" h="167268">
                <a:moveTo>
                  <a:pt x="31363" y="31363"/>
                </a:moveTo>
                <a:cubicBezTo>
                  <a:pt x="31363" y="14048"/>
                  <a:pt x="45411" y="0"/>
                  <a:pt x="62726" y="0"/>
                </a:cubicBezTo>
                <a:cubicBezTo>
                  <a:pt x="80040" y="0"/>
                  <a:pt x="94088" y="14048"/>
                  <a:pt x="94088" y="31363"/>
                </a:cubicBezTo>
                <a:lnTo>
                  <a:pt x="94088" y="85170"/>
                </a:lnTo>
                <a:cubicBezTo>
                  <a:pt x="103726" y="93794"/>
                  <a:pt x="109770" y="106307"/>
                  <a:pt x="109770" y="120224"/>
                </a:cubicBezTo>
                <a:cubicBezTo>
                  <a:pt x="109770" y="146196"/>
                  <a:pt x="88698" y="167268"/>
                  <a:pt x="62726" y="167268"/>
                </a:cubicBezTo>
                <a:cubicBezTo>
                  <a:pt x="36753" y="167268"/>
                  <a:pt x="15681" y="146196"/>
                  <a:pt x="15681" y="120224"/>
                </a:cubicBezTo>
                <a:cubicBezTo>
                  <a:pt x="15681" y="106307"/>
                  <a:pt x="21725" y="93762"/>
                  <a:pt x="31363" y="85170"/>
                </a:cubicBezTo>
                <a:lnTo>
                  <a:pt x="31363" y="31363"/>
                </a:lnTo>
                <a:close/>
                <a:moveTo>
                  <a:pt x="62726" y="141133"/>
                </a:moveTo>
                <a:cubicBezTo>
                  <a:pt x="74258" y="141133"/>
                  <a:pt x="83634" y="131756"/>
                  <a:pt x="83634" y="120224"/>
                </a:cubicBezTo>
                <a:cubicBezTo>
                  <a:pt x="83634" y="111436"/>
                  <a:pt x="78244" y="103922"/>
                  <a:pt x="70566" y="100851"/>
                </a:cubicBezTo>
                <a:lnTo>
                  <a:pt x="70566" y="31363"/>
                </a:lnTo>
                <a:cubicBezTo>
                  <a:pt x="70566" y="27018"/>
                  <a:pt x="67071" y="23522"/>
                  <a:pt x="62726" y="23522"/>
                </a:cubicBezTo>
                <a:cubicBezTo>
                  <a:pt x="58381" y="23522"/>
                  <a:pt x="54885" y="27018"/>
                  <a:pt x="54885" y="31363"/>
                </a:cubicBezTo>
                <a:lnTo>
                  <a:pt x="54885" y="100851"/>
                </a:lnTo>
                <a:cubicBezTo>
                  <a:pt x="47208" y="103955"/>
                  <a:pt x="41817" y="111469"/>
                  <a:pt x="41817" y="120224"/>
                </a:cubicBezTo>
                <a:cubicBezTo>
                  <a:pt x="41817" y="131756"/>
                  <a:pt x="51193" y="141133"/>
                  <a:pt x="62726" y="141133"/>
                </a:cubicBezTo>
                <a:close/>
                <a:moveTo>
                  <a:pt x="151587" y="26136"/>
                </a:moveTo>
                <a:cubicBezTo>
                  <a:pt x="151587" y="20366"/>
                  <a:pt x="146902" y="15681"/>
                  <a:pt x="141133" y="15681"/>
                </a:cubicBezTo>
                <a:cubicBezTo>
                  <a:pt x="135363" y="15681"/>
                  <a:pt x="130678" y="20366"/>
                  <a:pt x="130678" y="26136"/>
                </a:cubicBezTo>
                <a:cubicBezTo>
                  <a:pt x="130678" y="31906"/>
                  <a:pt x="135363" y="36590"/>
                  <a:pt x="141133" y="36590"/>
                </a:cubicBezTo>
                <a:cubicBezTo>
                  <a:pt x="146902" y="36590"/>
                  <a:pt x="151587" y="31906"/>
                  <a:pt x="151587" y="26136"/>
                </a:cubicBezTo>
                <a:close/>
                <a:moveTo>
                  <a:pt x="114997" y="26136"/>
                </a:moveTo>
                <a:cubicBezTo>
                  <a:pt x="114997" y="11711"/>
                  <a:pt x="126708" y="0"/>
                  <a:pt x="141133" y="0"/>
                </a:cubicBezTo>
                <a:cubicBezTo>
                  <a:pt x="155557" y="0"/>
                  <a:pt x="167268" y="11711"/>
                  <a:pt x="167268" y="26136"/>
                </a:cubicBezTo>
                <a:cubicBezTo>
                  <a:pt x="167268" y="40560"/>
                  <a:pt x="155557" y="52271"/>
                  <a:pt x="141133" y="52271"/>
                </a:cubicBezTo>
                <a:cubicBezTo>
                  <a:pt x="126708" y="52271"/>
                  <a:pt x="114997" y="40560"/>
                  <a:pt x="114997" y="26136"/>
                </a:cubicBezTo>
                <a:close/>
              </a:path>
            </a:pathLst>
          </a:custGeom>
          <a:solidFill>
            <a:srgbClr val="FFFFFF"/>
          </a:solidFill>
          <a:ln/>
        </p:spPr>
        <p:txBody>
          <a:bodyPr/>
          <a:lstStyle/>
          <a:p>
            <a:endParaRPr lang="en-GB"/>
          </a:p>
        </p:txBody>
      </p:sp>
      <p:sp>
        <p:nvSpPr>
          <p:cNvPr id="13" name="Text 9"/>
          <p:cNvSpPr/>
          <p:nvPr/>
        </p:nvSpPr>
        <p:spPr>
          <a:xfrm>
            <a:off x="7097722" y="1213056"/>
            <a:ext cx="4655634" cy="260195"/>
          </a:xfrm>
          <a:prstGeom prst="rect">
            <a:avLst/>
          </a:prstGeom>
          <a:noFill/>
          <a:ln/>
        </p:spPr>
        <p:txBody>
          <a:bodyPr wrap="square" lIns="0" tIns="0" rIns="0" bIns="0" rtlCol="0" anchor="ctr"/>
          <a:lstStyle/>
          <a:p>
            <a:pPr>
              <a:lnSpc>
                <a:spcPct val="130000"/>
              </a:lnSpc>
            </a:pPr>
            <a:r>
              <a:rPr lang="en-GB" sz="1317" b="1">
                <a:solidFill>
                  <a:srgbClr val="FFFFFF"/>
                </a:solidFill>
                <a:latin typeface="Calibri"/>
                <a:ea typeface="Calibri"/>
                <a:cs typeface="Calibri"/>
              </a:rPr>
              <a:t>Mean Temperature Shifts</a:t>
            </a:r>
            <a:endParaRPr lang="en-GB" sz="1600">
              <a:latin typeface="Calibri"/>
              <a:ea typeface="Calibri"/>
              <a:cs typeface="Calibri"/>
            </a:endParaRPr>
          </a:p>
        </p:txBody>
      </p:sp>
      <p:sp>
        <p:nvSpPr>
          <p:cNvPr id="14" name="Shape 10"/>
          <p:cNvSpPr/>
          <p:nvPr/>
        </p:nvSpPr>
        <p:spPr>
          <a:xfrm>
            <a:off x="6883990" y="1547592"/>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15" name="Text 11"/>
          <p:cNvSpPr/>
          <p:nvPr/>
        </p:nvSpPr>
        <p:spPr>
          <a:xfrm>
            <a:off x="6958332" y="1640519"/>
            <a:ext cx="1263805" cy="223024"/>
          </a:xfrm>
          <a:prstGeom prst="rect">
            <a:avLst/>
          </a:prstGeom>
          <a:noFill/>
          <a:ln/>
        </p:spPr>
        <p:txBody>
          <a:bodyPr wrap="square" lIns="0" tIns="0" rIns="0" bIns="0" rtlCol="0" anchor="ctr"/>
          <a:lstStyle/>
          <a:p>
            <a:pPr>
              <a:lnSpc>
                <a:spcPct val="130000"/>
              </a:lnSpc>
            </a:pPr>
            <a:r>
              <a:rPr lang="en-GB" sz="1171" b="1">
                <a:solidFill>
                  <a:srgbClr val="FFFFFF"/>
                </a:solidFill>
                <a:latin typeface="Calibri"/>
                <a:ea typeface="Calibri"/>
                <a:cs typeface="Calibri"/>
              </a:rPr>
              <a:t>Reference Height</a:t>
            </a:r>
            <a:endParaRPr lang="en-GB" sz="1600">
              <a:latin typeface="Calibri"/>
              <a:ea typeface="Calibri"/>
              <a:cs typeface="Calibri"/>
            </a:endParaRPr>
          </a:p>
        </p:txBody>
      </p:sp>
      <p:sp>
        <p:nvSpPr>
          <p:cNvPr id="16" name="Text 12"/>
          <p:cNvSpPr/>
          <p:nvPr/>
        </p:nvSpPr>
        <p:spPr>
          <a:xfrm>
            <a:off x="10962898" y="1727442"/>
            <a:ext cx="616572" cy="260195"/>
          </a:xfrm>
          <a:prstGeom prst="rect">
            <a:avLst/>
          </a:prstGeom>
          <a:solidFill>
            <a:srgbClr val="D9D9D9">
              <a:alpha val="50196"/>
            </a:srgbClr>
          </a:solidFill>
          <a:ln/>
        </p:spPr>
        <p:txBody>
          <a:bodyPr wrap="square" lIns="0" tIns="0" rIns="0" bIns="0" rtlCol="0" anchor="ctr"/>
          <a:lstStyle/>
          <a:p>
            <a:pPr>
              <a:lnSpc>
                <a:spcPct val="120000"/>
              </a:lnSpc>
            </a:pPr>
            <a:r>
              <a:rPr lang="en-GB" sz="1463" b="1">
                <a:solidFill>
                  <a:srgbClr val="B87B5C"/>
                </a:solidFill>
                <a:latin typeface="Calibri"/>
                <a:ea typeface="Calibri"/>
                <a:cs typeface="Calibri"/>
              </a:rPr>
              <a:t>+1.86 K</a:t>
            </a:r>
            <a:endParaRPr lang="en-GB" sz="1600">
              <a:latin typeface="Calibri"/>
              <a:ea typeface="Calibri"/>
              <a:cs typeface="Calibri"/>
            </a:endParaRPr>
          </a:p>
        </p:txBody>
      </p:sp>
      <p:sp>
        <p:nvSpPr>
          <p:cNvPr id="17" name="Text 13"/>
          <p:cNvSpPr/>
          <p:nvPr/>
        </p:nvSpPr>
        <p:spPr>
          <a:xfrm>
            <a:off x="6958332" y="1919300"/>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Baseline (2006-2035) vs. Future (2051-2080)</a:t>
            </a:r>
            <a:endParaRPr lang="en-GB" sz="1600">
              <a:latin typeface="Calibri"/>
              <a:ea typeface="Calibri"/>
              <a:cs typeface="Calibri"/>
            </a:endParaRPr>
          </a:p>
        </p:txBody>
      </p:sp>
      <p:sp>
        <p:nvSpPr>
          <p:cNvPr id="18" name="Shape 14"/>
          <p:cNvSpPr/>
          <p:nvPr/>
        </p:nvSpPr>
        <p:spPr>
          <a:xfrm>
            <a:off x="6883990" y="2246867"/>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19" name="Text 15"/>
          <p:cNvSpPr/>
          <p:nvPr/>
        </p:nvSpPr>
        <p:spPr>
          <a:xfrm>
            <a:off x="6958332" y="2339793"/>
            <a:ext cx="1198756" cy="223024"/>
          </a:xfrm>
          <a:prstGeom prst="rect">
            <a:avLst/>
          </a:prstGeom>
          <a:noFill/>
          <a:ln/>
        </p:spPr>
        <p:txBody>
          <a:bodyPr wrap="square" lIns="0" tIns="0" rIns="0" bIns="0" rtlCol="0" anchor="ctr"/>
          <a:lstStyle/>
          <a:p>
            <a:pPr>
              <a:lnSpc>
                <a:spcPct val="130000"/>
              </a:lnSpc>
            </a:pPr>
            <a:r>
              <a:rPr lang="en-GB" sz="1171" b="1">
                <a:solidFill>
                  <a:srgbClr val="FFFFFF"/>
                </a:solidFill>
                <a:latin typeface="Calibri"/>
                <a:ea typeface="Calibri"/>
                <a:cs typeface="Calibri"/>
              </a:rPr>
              <a:t>Urban Maximum</a:t>
            </a:r>
            <a:endParaRPr lang="en-GB" sz="1600">
              <a:latin typeface="Calibri"/>
              <a:ea typeface="Calibri"/>
              <a:cs typeface="Calibri"/>
            </a:endParaRPr>
          </a:p>
        </p:txBody>
      </p:sp>
      <p:sp>
        <p:nvSpPr>
          <p:cNvPr id="20" name="Text 16"/>
          <p:cNvSpPr/>
          <p:nvPr/>
        </p:nvSpPr>
        <p:spPr>
          <a:xfrm>
            <a:off x="10946201" y="2409129"/>
            <a:ext cx="633270" cy="260195"/>
          </a:xfrm>
          <a:prstGeom prst="rect">
            <a:avLst/>
          </a:prstGeom>
          <a:solidFill>
            <a:srgbClr val="D9D9D9">
              <a:alpha val="50196"/>
            </a:srgbClr>
          </a:solidFill>
          <a:ln/>
        </p:spPr>
        <p:txBody>
          <a:bodyPr wrap="square" lIns="0" tIns="0" rIns="0" bIns="0" rtlCol="0" anchor="ctr"/>
          <a:lstStyle/>
          <a:p>
            <a:pPr>
              <a:lnSpc>
                <a:spcPct val="120000"/>
              </a:lnSpc>
            </a:pPr>
            <a:r>
              <a:rPr lang="en-GB" sz="1463" b="1">
                <a:solidFill>
                  <a:srgbClr val="B87B5C"/>
                </a:solidFill>
                <a:latin typeface="Calibri"/>
                <a:ea typeface="Calibri"/>
                <a:cs typeface="Calibri"/>
              </a:rPr>
              <a:t>+2.07 K</a:t>
            </a:r>
            <a:endParaRPr lang="en-GB" sz="1600">
              <a:latin typeface="Calibri"/>
              <a:ea typeface="Calibri"/>
              <a:cs typeface="Calibri"/>
            </a:endParaRPr>
          </a:p>
        </p:txBody>
      </p:sp>
      <p:sp>
        <p:nvSpPr>
          <p:cNvPr id="21" name="Text 17"/>
          <p:cNvSpPr/>
          <p:nvPr/>
        </p:nvSpPr>
        <p:spPr>
          <a:xfrm>
            <a:off x="6958332" y="2618574"/>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Urban areas warm faster due to UHI amplification</a:t>
            </a:r>
            <a:endParaRPr lang="en-GB" sz="1600">
              <a:latin typeface="Calibri"/>
              <a:ea typeface="Calibri"/>
              <a:cs typeface="Calibri"/>
            </a:endParaRPr>
          </a:p>
        </p:txBody>
      </p:sp>
      <p:sp>
        <p:nvSpPr>
          <p:cNvPr id="22" name="Shape 18"/>
          <p:cNvSpPr/>
          <p:nvPr/>
        </p:nvSpPr>
        <p:spPr>
          <a:xfrm>
            <a:off x="6883990" y="2946141"/>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23" name="Text 19"/>
          <p:cNvSpPr/>
          <p:nvPr/>
        </p:nvSpPr>
        <p:spPr>
          <a:xfrm>
            <a:off x="6958332" y="3039068"/>
            <a:ext cx="1217341" cy="223024"/>
          </a:xfrm>
          <a:prstGeom prst="rect">
            <a:avLst/>
          </a:prstGeom>
          <a:noFill/>
          <a:ln/>
        </p:spPr>
        <p:txBody>
          <a:bodyPr wrap="square" lIns="0" tIns="0" rIns="0" bIns="0" rtlCol="0" anchor="ctr"/>
          <a:lstStyle/>
          <a:p>
            <a:pPr>
              <a:lnSpc>
                <a:spcPct val="130000"/>
              </a:lnSpc>
            </a:pPr>
            <a:r>
              <a:rPr lang="en-GB" sz="1171" b="1" dirty="0">
                <a:solidFill>
                  <a:srgbClr val="FFFFFF"/>
                </a:solidFill>
                <a:latin typeface="Calibri"/>
                <a:ea typeface="Calibri"/>
                <a:cs typeface="Calibri"/>
              </a:rPr>
              <a:t>UHI Contribution</a:t>
            </a:r>
            <a:endParaRPr lang="en-GB" sz="1600" dirty="0">
              <a:latin typeface="Calibri"/>
              <a:ea typeface="Calibri"/>
              <a:cs typeface="Calibri"/>
            </a:endParaRPr>
          </a:p>
        </p:txBody>
      </p:sp>
      <p:sp>
        <p:nvSpPr>
          <p:cNvPr id="24" name="Text 20"/>
          <p:cNvSpPr/>
          <p:nvPr/>
        </p:nvSpPr>
        <p:spPr>
          <a:xfrm>
            <a:off x="10969431" y="3117195"/>
            <a:ext cx="724829" cy="260195"/>
          </a:xfrm>
          <a:prstGeom prst="rect">
            <a:avLst/>
          </a:prstGeom>
          <a:noFill/>
          <a:ln/>
        </p:spPr>
        <p:txBody>
          <a:bodyPr wrap="square" lIns="0" tIns="0" rIns="0" bIns="0" rtlCol="0" anchor="ctr"/>
          <a:lstStyle/>
          <a:p>
            <a:pPr>
              <a:lnSpc>
                <a:spcPct val="120000"/>
              </a:lnSpc>
            </a:pPr>
            <a:r>
              <a:rPr lang="en-GB" sz="1463" b="1">
                <a:solidFill>
                  <a:srgbClr val="FFFFFF"/>
                </a:solidFill>
                <a:latin typeface="Calibri"/>
                <a:ea typeface="Calibri"/>
                <a:cs typeface="Calibri"/>
              </a:rPr>
              <a:t>+0.21 K</a:t>
            </a:r>
            <a:endParaRPr lang="en-GB" sz="1600">
              <a:latin typeface="Calibri"/>
              <a:ea typeface="Calibri"/>
              <a:cs typeface="Calibri"/>
            </a:endParaRPr>
          </a:p>
        </p:txBody>
      </p:sp>
      <p:sp>
        <p:nvSpPr>
          <p:cNvPr id="25" name="Text 21"/>
          <p:cNvSpPr/>
          <p:nvPr/>
        </p:nvSpPr>
        <p:spPr>
          <a:xfrm>
            <a:off x="6958332" y="3317848"/>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Additional urban warming beyond background trend</a:t>
            </a:r>
            <a:endParaRPr lang="en-GB" sz="1600">
              <a:latin typeface="Calibri"/>
              <a:ea typeface="Calibri"/>
              <a:cs typeface="Calibri"/>
            </a:endParaRPr>
          </a:p>
        </p:txBody>
      </p:sp>
      <p:sp>
        <p:nvSpPr>
          <p:cNvPr id="26" name="Shape 22"/>
          <p:cNvSpPr/>
          <p:nvPr/>
        </p:nvSpPr>
        <p:spPr>
          <a:xfrm>
            <a:off x="6735308" y="3831269"/>
            <a:ext cx="5083098" cy="2248829"/>
          </a:xfrm>
          <a:custGeom>
            <a:avLst/>
            <a:gdLst/>
            <a:ahLst/>
            <a:cxnLst/>
            <a:rect l="l" t="t" r="r" b="b"/>
            <a:pathLst>
              <a:path w="5083098" h="2248829">
                <a:moveTo>
                  <a:pt x="111519" y="0"/>
                </a:moveTo>
                <a:lnTo>
                  <a:pt x="4971578" y="0"/>
                </a:lnTo>
                <a:cubicBezTo>
                  <a:pt x="5033169" y="0"/>
                  <a:pt x="5083098" y="49929"/>
                  <a:pt x="5083098" y="111519"/>
                </a:cubicBezTo>
                <a:lnTo>
                  <a:pt x="5083098" y="2137310"/>
                </a:lnTo>
                <a:cubicBezTo>
                  <a:pt x="5083098" y="2198900"/>
                  <a:pt x="5033169" y="2248829"/>
                  <a:pt x="4971578" y="2248829"/>
                </a:cubicBezTo>
                <a:lnTo>
                  <a:pt x="111519" y="2248829"/>
                </a:lnTo>
                <a:cubicBezTo>
                  <a:pt x="49929" y="2248829"/>
                  <a:pt x="0" y="2198900"/>
                  <a:pt x="0" y="2137310"/>
                </a:cubicBezTo>
                <a:lnTo>
                  <a:pt x="0" y="111519"/>
                </a:lnTo>
                <a:cubicBezTo>
                  <a:pt x="0" y="49929"/>
                  <a:pt x="49929" y="0"/>
                  <a:pt x="111519"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27" name="Shape 23"/>
          <p:cNvSpPr/>
          <p:nvPr/>
        </p:nvSpPr>
        <p:spPr>
          <a:xfrm>
            <a:off x="6921161" y="4017123"/>
            <a:ext cx="111512" cy="148683"/>
          </a:xfrm>
          <a:custGeom>
            <a:avLst/>
            <a:gdLst/>
            <a:ahLst/>
            <a:cxnLst/>
            <a:rect l="l" t="t" r="r" b="b"/>
            <a:pathLst>
              <a:path w="111512" h="148683">
                <a:moveTo>
                  <a:pt x="85057" y="111512"/>
                </a:moveTo>
                <a:cubicBezTo>
                  <a:pt x="87177" y="105036"/>
                  <a:pt x="91417" y="99170"/>
                  <a:pt x="96208" y="94117"/>
                </a:cubicBezTo>
                <a:cubicBezTo>
                  <a:pt x="105704" y="84128"/>
                  <a:pt x="111512" y="70624"/>
                  <a:pt x="111512" y="55756"/>
                </a:cubicBezTo>
                <a:cubicBezTo>
                  <a:pt x="111512" y="24974"/>
                  <a:pt x="86538" y="0"/>
                  <a:pt x="55756" y="0"/>
                </a:cubicBezTo>
                <a:cubicBezTo>
                  <a:pt x="24974" y="0"/>
                  <a:pt x="0" y="24974"/>
                  <a:pt x="0" y="55756"/>
                </a:cubicBezTo>
                <a:cubicBezTo>
                  <a:pt x="0" y="70624"/>
                  <a:pt x="5808" y="84128"/>
                  <a:pt x="15304" y="94117"/>
                </a:cubicBezTo>
                <a:cubicBezTo>
                  <a:pt x="20095" y="99170"/>
                  <a:pt x="24364" y="105036"/>
                  <a:pt x="26455" y="111512"/>
                </a:cubicBezTo>
                <a:lnTo>
                  <a:pt x="85028" y="111512"/>
                </a:lnTo>
                <a:close/>
                <a:moveTo>
                  <a:pt x="83634" y="125451"/>
                </a:moveTo>
                <a:lnTo>
                  <a:pt x="27878" y="125451"/>
                </a:lnTo>
                <a:lnTo>
                  <a:pt x="27878" y="130098"/>
                </a:lnTo>
                <a:cubicBezTo>
                  <a:pt x="27878" y="142933"/>
                  <a:pt x="38274" y="153329"/>
                  <a:pt x="51110" y="153329"/>
                </a:cubicBezTo>
                <a:lnTo>
                  <a:pt x="60402" y="153329"/>
                </a:lnTo>
                <a:cubicBezTo>
                  <a:pt x="73238" y="153329"/>
                  <a:pt x="83634" y="142933"/>
                  <a:pt x="83634" y="130098"/>
                </a:cubicBezTo>
                <a:lnTo>
                  <a:pt x="83634" y="125451"/>
                </a:lnTo>
                <a:close/>
                <a:moveTo>
                  <a:pt x="53433" y="32524"/>
                </a:moveTo>
                <a:cubicBezTo>
                  <a:pt x="41875" y="32524"/>
                  <a:pt x="32524" y="41875"/>
                  <a:pt x="32524" y="53433"/>
                </a:cubicBezTo>
                <a:cubicBezTo>
                  <a:pt x="32524" y="57295"/>
                  <a:pt x="29417" y="60402"/>
                  <a:pt x="25555" y="60402"/>
                </a:cubicBezTo>
                <a:cubicBezTo>
                  <a:pt x="21693" y="60402"/>
                  <a:pt x="18585" y="57295"/>
                  <a:pt x="18585" y="53433"/>
                </a:cubicBezTo>
                <a:cubicBezTo>
                  <a:pt x="18585" y="34180"/>
                  <a:pt x="34180" y="18585"/>
                  <a:pt x="53433" y="18585"/>
                </a:cubicBezTo>
                <a:cubicBezTo>
                  <a:pt x="57295" y="18585"/>
                  <a:pt x="60402" y="21693"/>
                  <a:pt x="60402" y="25555"/>
                </a:cubicBezTo>
                <a:cubicBezTo>
                  <a:pt x="60402" y="29417"/>
                  <a:pt x="57295" y="32524"/>
                  <a:pt x="53433" y="32524"/>
                </a:cubicBezTo>
                <a:close/>
              </a:path>
            </a:pathLst>
          </a:custGeom>
          <a:solidFill>
            <a:srgbClr val="B87B5C"/>
          </a:solidFill>
          <a:ln/>
        </p:spPr>
        <p:txBody>
          <a:bodyPr/>
          <a:lstStyle/>
          <a:p>
            <a:endParaRPr lang="en-GB"/>
          </a:p>
        </p:txBody>
      </p:sp>
      <p:sp>
        <p:nvSpPr>
          <p:cNvPr id="28" name="Text 24"/>
          <p:cNvSpPr/>
          <p:nvPr/>
        </p:nvSpPr>
        <p:spPr>
          <a:xfrm>
            <a:off x="7069844" y="3979952"/>
            <a:ext cx="4674220" cy="223024"/>
          </a:xfrm>
          <a:prstGeom prst="rect">
            <a:avLst/>
          </a:prstGeom>
          <a:noFill/>
          <a:ln/>
        </p:spPr>
        <p:txBody>
          <a:bodyPr wrap="square" lIns="0" tIns="0" rIns="0" bIns="0" rtlCol="0" anchor="ctr"/>
          <a:lstStyle/>
          <a:p>
            <a:pPr>
              <a:lnSpc>
                <a:spcPct val="130000"/>
              </a:lnSpc>
            </a:pPr>
            <a:r>
              <a:rPr lang="en-GB" sz="1171" b="1">
                <a:solidFill>
                  <a:srgbClr val="2C5F5D"/>
                </a:solidFill>
                <a:latin typeface="Calibri"/>
                <a:ea typeface="Calibri"/>
                <a:cs typeface="Calibri"/>
              </a:rPr>
              <a:t>Key Insights</a:t>
            </a:r>
            <a:endParaRPr lang="en-GB" sz="1600">
              <a:latin typeface="Calibri"/>
              <a:ea typeface="Calibri"/>
              <a:cs typeface="Calibri"/>
            </a:endParaRPr>
          </a:p>
        </p:txBody>
      </p:sp>
      <p:sp>
        <p:nvSpPr>
          <p:cNvPr id="29" name="Shape 25"/>
          <p:cNvSpPr/>
          <p:nvPr/>
        </p:nvSpPr>
        <p:spPr>
          <a:xfrm>
            <a:off x="6921161" y="4314489"/>
            <a:ext cx="111512" cy="148683"/>
          </a:xfrm>
          <a:custGeom>
            <a:avLst/>
            <a:gdLst/>
            <a:ahLst/>
            <a:cxnLst/>
            <a:rect l="l" t="t" r="r" b="b"/>
            <a:pathLst>
              <a:path w="111512" h="148683">
                <a:moveTo>
                  <a:pt x="62319" y="5053"/>
                </a:moveTo>
                <a:cubicBezTo>
                  <a:pt x="58689" y="1423"/>
                  <a:pt x="52794" y="1423"/>
                  <a:pt x="49164" y="5053"/>
                </a:cubicBezTo>
                <a:lnTo>
                  <a:pt x="2701" y="51516"/>
                </a:lnTo>
                <a:cubicBezTo>
                  <a:pt x="-929" y="55146"/>
                  <a:pt x="-929" y="61041"/>
                  <a:pt x="2701" y="64671"/>
                </a:cubicBezTo>
                <a:cubicBezTo>
                  <a:pt x="6331" y="68301"/>
                  <a:pt x="12226" y="68301"/>
                  <a:pt x="15856" y="64671"/>
                </a:cubicBezTo>
                <a:lnTo>
                  <a:pt x="46463" y="34063"/>
                </a:lnTo>
                <a:lnTo>
                  <a:pt x="46463" y="141713"/>
                </a:lnTo>
                <a:cubicBezTo>
                  <a:pt x="46463" y="146853"/>
                  <a:pt x="50616" y="151006"/>
                  <a:pt x="55756" y="151006"/>
                </a:cubicBezTo>
                <a:cubicBezTo>
                  <a:pt x="60896" y="151006"/>
                  <a:pt x="65049" y="146853"/>
                  <a:pt x="65049" y="141713"/>
                </a:cubicBezTo>
                <a:lnTo>
                  <a:pt x="65049" y="34063"/>
                </a:lnTo>
                <a:lnTo>
                  <a:pt x="95657" y="64671"/>
                </a:lnTo>
                <a:cubicBezTo>
                  <a:pt x="99287" y="68301"/>
                  <a:pt x="105182" y="68301"/>
                  <a:pt x="108812" y="64671"/>
                </a:cubicBezTo>
                <a:cubicBezTo>
                  <a:pt x="112441" y="61041"/>
                  <a:pt x="112441" y="55146"/>
                  <a:pt x="108812" y="51516"/>
                </a:cubicBezTo>
                <a:lnTo>
                  <a:pt x="62348" y="5053"/>
                </a:lnTo>
                <a:close/>
              </a:path>
            </a:pathLst>
          </a:custGeom>
          <a:solidFill>
            <a:srgbClr val="B87B5C"/>
          </a:solidFill>
          <a:ln/>
        </p:spPr>
        <p:txBody>
          <a:bodyPr/>
          <a:lstStyle/>
          <a:p>
            <a:endParaRPr lang="en-GB"/>
          </a:p>
        </p:txBody>
      </p:sp>
      <p:sp>
        <p:nvSpPr>
          <p:cNvPr id="30" name="Text 26"/>
          <p:cNvSpPr/>
          <p:nvPr/>
        </p:nvSpPr>
        <p:spPr>
          <a:xfrm>
            <a:off x="7144186" y="4277318"/>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Overall Shift:</a:t>
            </a:r>
            <a:r>
              <a:rPr lang="en-GB" sz="1171">
                <a:solidFill>
                  <a:srgbClr val="2D3748"/>
                </a:solidFill>
                <a:latin typeface="Calibri"/>
                <a:ea typeface="Calibri"/>
                <a:cs typeface="Calibri"/>
              </a:rPr>
              <a:t> Future monthly curves are uniformly higher than baseline</a:t>
            </a:r>
            <a:endParaRPr lang="en-GB" sz="1600">
              <a:latin typeface="Calibri"/>
              <a:ea typeface="Calibri"/>
              <a:cs typeface="Calibri"/>
            </a:endParaRPr>
          </a:p>
        </p:txBody>
      </p:sp>
      <p:sp>
        <p:nvSpPr>
          <p:cNvPr id="31" name="Shape 27"/>
          <p:cNvSpPr/>
          <p:nvPr/>
        </p:nvSpPr>
        <p:spPr>
          <a:xfrm>
            <a:off x="6893283" y="4797708"/>
            <a:ext cx="167268" cy="148683"/>
          </a:xfrm>
          <a:custGeom>
            <a:avLst/>
            <a:gdLst/>
            <a:ahLst/>
            <a:cxnLst/>
            <a:rect l="l" t="t" r="r" b="b"/>
            <a:pathLst>
              <a:path w="167268" h="148683">
                <a:moveTo>
                  <a:pt x="51749" y="-2933"/>
                </a:moveTo>
                <a:cubicBezTo>
                  <a:pt x="53898" y="-3833"/>
                  <a:pt x="56337" y="-3572"/>
                  <a:pt x="58283" y="-2294"/>
                </a:cubicBezTo>
                <a:lnTo>
                  <a:pt x="83779" y="14607"/>
                </a:lnTo>
                <a:lnTo>
                  <a:pt x="109276" y="-2294"/>
                </a:lnTo>
                <a:cubicBezTo>
                  <a:pt x="111222" y="-3572"/>
                  <a:pt x="113661" y="-3804"/>
                  <a:pt x="115810" y="-2933"/>
                </a:cubicBezTo>
                <a:cubicBezTo>
                  <a:pt x="117959" y="-2062"/>
                  <a:pt x="119469" y="-145"/>
                  <a:pt x="119934" y="2120"/>
                </a:cubicBezTo>
                <a:lnTo>
                  <a:pt x="126003" y="32089"/>
                </a:lnTo>
                <a:lnTo>
                  <a:pt x="155972" y="38158"/>
                </a:lnTo>
                <a:cubicBezTo>
                  <a:pt x="158237" y="38623"/>
                  <a:pt x="160154" y="40191"/>
                  <a:pt x="161025" y="42311"/>
                </a:cubicBezTo>
                <a:cubicBezTo>
                  <a:pt x="161896" y="44431"/>
                  <a:pt x="161664" y="46899"/>
                  <a:pt x="160386" y="48845"/>
                </a:cubicBezTo>
                <a:lnTo>
                  <a:pt x="143485" y="74341"/>
                </a:lnTo>
                <a:lnTo>
                  <a:pt x="160386" y="99838"/>
                </a:lnTo>
                <a:cubicBezTo>
                  <a:pt x="161664" y="101784"/>
                  <a:pt x="161896" y="104223"/>
                  <a:pt x="161025" y="106372"/>
                </a:cubicBezTo>
                <a:cubicBezTo>
                  <a:pt x="160154" y="108521"/>
                  <a:pt x="158237" y="110089"/>
                  <a:pt x="155972" y="110525"/>
                </a:cubicBezTo>
                <a:lnTo>
                  <a:pt x="125974" y="116565"/>
                </a:lnTo>
                <a:lnTo>
                  <a:pt x="119934" y="146563"/>
                </a:lnTo>
                <a:cubicBezTo>
                  <a:pt x="119469" y="148828"/>
                  <a:pt x="117901" y="150745"/>
                  <a:pt x="115781" y="151616"/>
                </a:cubicBezTo>
                <a:cubicBezTo>
                  <a:pt x="113661" y="152487"/>
                  <a:pt x="111193" y="152255"/>
                  <a:pt x="109247" y="150977"/>
                </a:cubicBezTo>
                <a:lnTo>
                  <a:pt x="83750" y="134076"/>
                </a:lnTo>
                <a:lnTo>
                  <a:pt x="58254" y="150977"/>
                </a:lnTo>
                <a:cubicBezTo>
                  <a:pt x="56308" y="152255"/>
                  <a:pt x="53869" y="152487"/>
                  <a:pt x="51720" y="151616"/>
                </a:cubicBezTo>
                <a:cubicBezTo>
                  <a:pt x="49571" y="150745"/>
                  <a:pt x="48003" y="148828"/>
                  <a:pt x="47567" y="146563"/>
                </a:cubicBezTo>
                <a:lnTo>
                  <a:pt x="41527" y="116565"/>
                </a:lnTo>
                <a:lnTo>
                  <a:pt x="11529" y="110496"/>
                </a:lnTo>
                <a:cubicBezTo>
                  <a:pt x="9264" y="110031"/>
                  <a:pt x="7347" y="108463"/>
                  <a:pt x="6476" y="106343"/>
                </a:cubicBezTo>
                <a:cubicBezTo>
                  <a:pt x="5605" y="104223"/>
                  <a:pt x="5837" y="101755"/>
                  <a:pt x="7115" y="99809"/>
                </a:cubicBezTo>
                <a:lnTo>
                  <a:pt x="24016" y="74341"/>
                </a:lnTo>
                <a:lnTo>
                  <a:pt x="7115" y="48845"/>
                </a:lnTo>
                <a:cubicBezTo>
                  <a:pt x="5837" y="46899"/>
                  <a:pt x="5605" y="44460"/>
                  <a:pt x="6476" y="42311"/>
                </a:cubicBezTo>
                <a:cubicBezTo>
                  <a:pt x="7347" y="40162"/>
                  <a:pt x="9264" y="38594"/>
                  <a:pt x="11529" y="38158"/>
                </a:cubicBezTo>
                <a:lnTo>
                  <a:pt x="41527" y="32118"/>
                </a:lnTo>
                <a:lnTo>
                  <a:pt x="47596" y="2120"/>
                </a:lnTo>
                <a:cubicBezTo>
                  <a:pt x="48061" y="-145"/>
                  <a:pt x="49629" y="-2062"/>
                  <a:pt x="51749" y="-2933"/>
                </a:cubicBezTo>
                <a:close/>
                <a:moveTo>
                  <a:pt x="60286" y="74341"/>
                </a:moveTo>
                <a:cubicBezTo>
                  <a:pt x="60286" y="66000"/>
                  <a:pt x="64736" y="58292"/>
                  <a:pt x="71960" y="54122"/>
                </a:cubicBezTo>
                <a:cubicBezTo>
                  <a:pt x="79184" y="49951"/>
                  <a:pt x="88084" y="49951"/>
                  <a:pt x="95308" y="54122"/>
                </a:cubicBezTo>
                <a:cubicBezTo>
                  <a:pt x="102532" y="58292"/>
                  <a:pt x="106982" y="66000"/>
                  <a:pt x="106982" y="74341"/>
                </a:cubicBezTo>
                <a:cubicBezTo>
                  <a:pt x="106982" y="87228"/>
                  <a:pt x="96520" y="97689"/>
                  <a:pt x="83634" y="97689"/>
                </a:cubicBezTo>
                <a:cubicBezTo>
                  <a:pt x="70748" y="97689"/>
                  <a:pt x="60286" y="87228"/>
                  <a:pt x="60286" y="74341"/>
                </a:cubicBezTo>
                <a:close/>
                <a:moveTo>
                  <a:pt x="120921" y="74341"/>
                </a:moveTo>
                <a:cubicBezTo>
                  <a:pt x="120921" y="53762"/>
                  <a:pt x="104213" y="37055"/>
                  <a:pt x="83634" y="37055"/>
                </a:cubicBezTo>
                <a:cubicBezTo>
                  <a:pt x="63055" y="37055"/>
                  <a:pt x="46347" y="53762"/>
                  <a:pt x="46347" y="74341"/>
                </a:cubicBezTo>
                <a:cubicBezTo>
                  <a:pt x="46347" y="87663"/>
                  <a:pt x="53454" y="99972"/>
                  <a:pt x="64991" y="106633"/>
                </a:cubicBezTo>
                <a:cubicBezTo>
                  <a:pt x="76527" y="113294"/>
                  <a:pt x="90741" y="113294"/>
                  <a:pt x="102278" y="106633"/>
                </a:cubicBezTo>
                <a:cubicBezTo>
                  <a:pt x="113814" y="99972"/>
                  <a:pt x="120921" y="87663"/>
                  <a:pt x="120921" y="74341"/>
                </a:cubicBezTo>
                <a:close/>
              </a:path>
            </a:pathLst>
          </a:custGeom>
          <a:solidFill>
            <a:srgbClr val="B87B5C"/>
          </a:solidFill>
          <a:ln/>
        </p:spPr>
        <p:txBody>
          <a:bodyPr/>
          <a:lstStyle/>
          <a:p>
            <a:endParaRPr lang="en-GB"/>
          </a:p>
        </p:txBody>
      </p:sp>
      <p:sp>
        <p:nvSpPr>
          <p:cNvPr id="32" name="Text 28"/>
          <p:cNvSpPr/>
          <p:nvPr/>
        </p:nvSpPr>
        <p:spPr>
          <a:xfrm>
            <a:off x="7144186" y="4760537"/>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Summer Amplification:</a:t>
            </a:r>
            <a:r>
              <a:rPr lang="en-GB" sz="1171">
                <a:solidFill>
                  <a:srgbClr val="2D3748"/>
                </a:solidFill>
                <a:latin typeface="Calibri"/>
                <a:ea typeface="Calibri"/>
                <a:cs typeface="Calibri"/>
              </a:rPr>
              <a:t> Peak warming occurs in July-August (hottest months)</a:t>
            </a:r>
            <a:endParaRPr lang="en-GB" sz="1600">
              <a:latin typeface="Calibri"/>
              <a:ea typeface="Calibri"/>
              <a:cs typeface="Calibri"/>
            </a:endParaRPr>
          </a:p>
        </p:txBody>
      </p:sp>
      <p:sp>
        <p:nvSpPr>
          <p:cNvPr id="33" name="Shape 29"/>
          <p:cNvSpPr/>
          <p:nvPr/>
        </p:nvSpPr>
        <p:spPr>
          <a:xfrm>
            <a:off x="6902576" y="5280928"/>
            <a:ext cx="148683" cy="148683"/>
          </a:xfrm>
          <a:custGeom>
            <a:avLst/>
            <a:gdLst/>
            <a:ahLst/>
            <a:cxnLst/>
            <a:rect l="l" t="t" r="r" b="b"/>
            <a:pathLst>
              <a:path w="148683" h="148683">
                <a:moveTo>
                  <a:pt x="74341" y="0"/>
                </a:moveTo>
                <a:cubicBezTo>
                  <a:pt x="78610" y="0"/>
                  <a:pt x="82531" y="2352"/>
                  <a:pt x="84563" y="6098"/>
                </a:cubicBezTo>
                <a:lnTo>
                  <a:pt x="147289" y="122257"/>
                </a:lnTo>
                <a:cubicBezTo>
                  <a:pt x="149235" y="125858"/>
                  <a:pt x="149148" y="130214"/>
                  <a:pt x="147057" y="133728"/>
                </a:cubicBezTo>
                <a:cubicBezTo>
                  <a:pt x="144966" y="137241"/>
                  <a:pt x="141162" y="139390"/>
                  <a:pt x="137067" y="139390"/>
                </a:cubicBezTo>
                <a:lnTo>
                  <a:pt x="11616" y="139390"/>
                </a:lnTo>
                <a:cubicBezTo>
                  <a:pt x="7521" y="139390"/>
                  <a:pt x="3746" y="137241"/>
                  <a:pt x="1626" y="133728"/>
                </a:cubicBezTo>
                <a:cubicBezTo>
                  <a:pt x="-494" y="130214"/>
                  <a:pt x="-552" y="125858"/>
                  <a:pt x="1394" y="122257"/>
                </a:cubicBezTo>
                <a:lnTo>
                  <a:pt x="64120" y="6098"/>
                </a:lnTo>
                <a:cubicBezTo>
                  <a:pt x="66152" y="2352"/>
                  <a:pt x="70073" y="0"/>
                  <a:pt x="74341" y="0"/>
                </a:cubicBezTo>
                <a:close/>
                <a:moveTo>
                  <a:pt x="74341" y="48787"/>
                </a:moveTo>
                <a:cubicBezTo>
                  <a:pt x="70479" y="48787"/>
                  <a:pt x="67372" y="51894"/>
                  <a:pt x="67372" y="55756"/>
                </a:cubicBezTo>
                <a:lnTo>
                  <a:pt x="67372" y="88280"/>
                </a:lnTo>
                <a:cubicBezTo>
                  <a:pt x="67372" y="92143"/>
                  <a:pt x="70479" y="95250"/>
                  <a:pt x="74341" y="95250"/>
                </a:cubicBezTo>
                <a:cubicBezTo>
                  <a:pt x="78204" y="95250"/>
                  <a:pt x="81311" y="92143"/>
                  <a:pt x="81311" y="88280"/>
                </a:cubicBezTo>
                <a:lnTo>
                  <a:pt x="81311" y="55756"/>
                </a:lnTo>
                <a:cubicBezTo>
                  <a:pt x="81311" y="51894"/>
                  <a:pt x="78204" y="48787"/>
                  <a:pt x="74341" y="48787"/>
                </a:cubicBezTo>
                <a:close/>
                <a:moveTo>
                  <a:pt x="82095" y="111512"/>
                </a:moveTo>
                <a:cubicBezTo>
                  <a:pt x="82271" y="108634"/>
                  <a:pt x="80836" y="105896"/>
                  <a:pt x="78369" y="104404"/>
                </a:cubicBezTo>
                <a:cubicBezTo>
                  <a:pt x="75902" y="102911"/>
                  <a:pt x="72810" y="102911"/>
                  <a:pt x="70343" y="104404"/>
                </a:cubicBezTo>
                <a:cubicBezTo>
                  <a:pt x="67876" y="105896"/>
                  <a:pt x="66441" y="108634"/>
                  <a:pt x="66617" y="111512"/>
                </a:cubicBezTo>
                <a:cubicBezTo>
                  <a:pt x="66441" y="114390"/>
                  <a:pt x="67876" y="117128"/>
                  <a:pt x="70343" y="118621"/>
                </a:cubicBezTo>
                <a:cubicBezTo>
                  <a:pt x="72810" y="120113"/>
                  <a:pt x="75902" y="120113"/>
                  <a:pt x="78369" y="118621"/>
                </a:cubicBezTo>
                <a:cubicBezTo>
                  <a:pt x="80836" y="117128"/>
                  <a:pt x="82271" y="114390"/>
                  <a:pt x="82095" y="111512"/>
                </a:cubicBezTo>
                <a:close/>
              </a:path>
            </a:pathLst>
          </a:custGeom>
          <a:solidFill>
            <a:srgbClr val="B87B5C"/>
          </a:solidFill>
          <a:ln/>
        </p:spPr>
        <p:txBody>
          <a:bodyPr/>
          <a:lstStyle/>
          <a:p>
            <a:endParaRPr lang="en-GB"/>
          </a:p>
        </p:txBody>
      </p:sp>
      <p:sp>
        <p:nvSpPr>
          <p:cNvPr id="34" name="Text 30"/>
          <p:cNvSpPr/>
          <p:nvPr/>
        </p:nvSpPr>
        <p:spPr>
          <a:xfrm>
            <a:off x="7144186" y="5243757"/>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New Normal:</a:t>
            </a:r>
            <a:r>
              <a:rPr lang="en-GB" sz="1171">
                <a:solidFill>
                  <a:srgbClr val="2D3748"/>
                </a:solidFill>
                <a:latin typeface="Calibri"/>
                <a:ea typeface="Calibri"/>
                <a:cs typeface="Calibri"/>
              </a:rPr>
              <a:t> Historically "rare hot months" become "normal months"</a:t>
            </a:r>
            <a:endParaRPr lang="en-GB" sz="1600">
              <a:latin typeface="Calibri"/>
              <a:ea typeface="Calibri"/>
              <a:cs typeface="Calibri"/>
            </a:endParaRPr>
          </a:p>
        </p:txBody>
      </p:sp>
      <p:sp>
        <p:nvSpPr>
          <p:cNvPr id="35" name="Shape 31"/>
          <p:cNvSpPr/>
          <p:nvPr/>
        </p:nvSpPr>
        <p:spPr>
          <a:xfrm>
            <a:off x="6893283" y="5764147"/>
            <a:ext cx="167268" cy="148683"/>
          </a:xfrm>
          <a:custGeom>
            <a:avLst/>
            <a:gdLst/>
            <a:ahLst/>
            <a:cxnLst/>
            <a:rect l="l" t="t" r="r" b="b"/>
            <a:pathLst>
              <a:path w="167268" h="148683">
                <a:moveTo>
                  <a:pt x="92927" y="0"/>
                </a:moveTo>
                <a:cubicBezTo>
                  <a:pt x="82676" y="0"/>
                  <a:pt x="74341" y="8334"/>
                  <a:pt x="74341" y="18585"/>
                </a:cubicBezTo>
                <a:lnTo>
                  <a:pt x="74341" y="27878"/>
                </a:lnTo>
                <a:lnTo>
                  <a:pt x="60402" y="27878"/>
                </a:lnTo>
                <a:lnTo>
                  <a:pt x="60402" y="6970"/>
                </a:lnTo>
                <a:cubicBezTo>
                  <a:pt x="60402" y="3107"/>
                  <a:pt x="57295" y="0"/>
                  <a:pt x="53433" y="0"/>
                </a:cubicBezTo>
                <a:cubicBezTo>
                  <a:pt x="49571" y="0"/>
                  <a:pt x="46463" y="3107"/>
                  <a:pt x="46463" y="6970"/>
                </a:cubicBezTo>
                <a:lnTo>
                  <a:pt x="46463" y="27878"/>
                </a:lnTo>
                <a:lnTo>
                  <a:pt x="27878" y="27878"/>
                </a:lnTo>
                <a:lnTo>
                  <a:pt x="27878" y="6970"/>
                </a:lnTo>
                <a:cubicBezTo>
                  <a:pt x="27878" y="3107"/>
                  <a:pt x="24771" y="0"/>
                  <a:pt x="20909" y="0"/>
                </a:cubicBezTo>
                <a:cubicBezTo>
                  <a:pt x="17046" y="0"/>
                  <a:pt x="13939" y="3107"/>
                  <a:pt x="13939" y="6970"/>
                </a:cubicBezTo>
                <a:lnTo>
                  <a:pt x="13939" y="28459"/>
                </a:lnTo>
                <a:cubicBezTo>
                  <a:pt x="5924" y="30521"/>
                  <a:pt x="0" y="37810"/>
                  <a:pt x="0" y="46463"/>
                </a:cubicBezTo>
                <a:lnTo>
                  <a:pt x="0" y="130098"/>
                </a:lnTo>
                <a:cubicBezTo>
                  <a:pt x="0" y="140349"/>
                  <a:pt x="8334" y="148683"/>
                  <a:pt x="18585" y="148683"/>
                </a:cubicBezTo>
                <a:lnTo>
                  <a:pt x="148683" y="148683"/>
                </a:lnTo>
                <a:cubicBezTo>
                  <a:pt x="158934" y="148683"/>
                  <a:pt x="167268" y="140349"/>
                  <a:pt x="167268" y="130098"/>
                </a:cubicBezTo>
                <a:lnTo>
                  <a:pt x="167268" y="74341"/>
                </a:lnTo>
                <a:cubicBezTo>
                  <a:pt x="167268" y="64090"/>
                  <a:pt x="158934" y="55756"/>
                  <a:pt x="148683" y="55756"/>
                </a:cubicBezTo>
                <a:lnTo>
                  <a:pt x="130098" y="55756"/>
                </a:lnTo>
                <a:lnTo>
                  <a:pt x="130098" y="18585"/>
                </a:lnTo>
                <a:cubicBezTo>
                  <a:pt x="130098" y="8334"/>
                  <a:pt x="121763" y="0"/>
                  <a:pt x="111512" y="0"/>
                </a:cubicBezTo>
                <a:lnTo>
                  <a:pt x="92927" y="0"/>
                </a:lnTo>
                <a:close/>
                <a:moveTo>
                  <a:pt x="111512" y="32524"/>
                </a:moveTo>
                <a:lnTo>
                  <a:pt x="111512" y="41817"/>
                </a:lnTo>
                <a:cubicBezTo>
                  <a:pt x="111512" y="44373"/>
                  <a:pt x="109421" y="46463"/>
                  <a:pt x="106866" y="46463"/>
                </a:cubicBezTo>
                <a:lnTo>
                  <a:pt x="97573" y="46463"/>
                </a:lnTo>
                <a:cubicBezTo>
                  <a:pt x="95018" y="46463"/>
                  <a:pt x="92927" y="44373"/>
                  <a:pt x="92927" y="41817"/>
                </a:cubicBezTo>
                <a:lnTo>
                  <a:pt x="92927" y="32524"/>
                </a:lnTo>
                <a:cubicBezTo>
                  <a:pt x="92927" y="29969"/>
                  <a:pt x="95018" y="27878"/>
                  <a:pt x="97573" y="27878"/>
                </a:cubicBezTo>
                <a:lnTo>
                  <a:pt x="106866" y="27878"/>
                </a:lnTo>
                <a:cubicBezTo>
                  <a:pt x="109421" y="27878"/>
                  <a:pt x="111512" y="29969"/>
                  <a:pt x="111512" y="32524"/>
                </a:cubicBezTo>
                <a:close/>
                <a:moveTo>
                  <a:pt x="106866" y="55756"/>
                </a:moveTo>
                <a:cubicBezTo>
                  <a:pt x="109421" y="55756"/>
                  <a:pt x="111512" y="57847"/>
                  <a:pt x="111512" y="60402"/>
                </a:cubicBezTo>
                <a:lnTo>
                  <a:pt x="111512" y="69695"/>
                </a:lnTo>
                <a:cubicBezTo>
                  <a:pt x="111512" y="72251"/>
                  <a:pt x="109421" y="74341"/>
                  <a:pt x="106866" y="74341"/>
                </a:cubicBezTo>
                <a:lnTo>
                  <a:pt x="97573" y="74341"/>
                </a:lnTo>
                <a:cubicBezTo>
                  <a:pt x="95018" y="74341"/>
                  <a:pt x="92927" y="72251"/>
                  <a:pt x="92927" y="69695"/>
                </a:cubicBezTo>
                <a:lnTo>
                  <a:pt x="92927" y="60402"/>
                </a:lnTo>
                <a:cubicBezTo>
                  <a:pt x="92927" y="57847"/>
                  <a:pt x="95018" y="55756"/>
                  <a:pt x="97573" y="55756"/>
                </a:cubicBezTo>
                <a:lnTo>
                  <a:pt x="106866" y="55756"/>
                </a:lnTo>
                <a:close/>
                <a:moveTo>
                  <a:pt x="111512" y="88280"/>
                </a:moveTo>
                <a:lnTo>
                  <a:pt x="111512" y="97573"/>
                </a:lnTo>
                <a:cubicBezTo>
                  <a:pt x="111512" y="100129"/>
                  <a:pt x="109421" y="102220"/>
                  <a:pt x="106866" y="102220"/>
                </a:cubicBezTo>
                <a:lnTo>
                  <a:pt x="97573" y="102220"/>
                </a:lnTo>
                <a:cubicBezTo>
                  <a:pt x="95018" y="102220"/>
                  <a:pt x="92927" y="100129"/>
                  <a:pt x="92927" y="97573"/>
                </a:cubicBezTo>
                <a:lnTo>
                  <a:pt x="92927" y="88280"/>
                </a:lnTo>
                <a:cubicBezTo>
                  <a:pt x="92927" y="85725"/>
                  <a:pt x="95018" y="83634"/>
                  <a:pt x="97573" y="83634"/>
                </a:cubicBezTo>
                <a:lnTo>
                  <a:pt x="106866" y="83634"/>
                </a:lnTo>
                <a:cubicBezTo>
                  <a:pt x="109421" y="83634"/>
                  <a:pt x="111512" y="85725"/>
                  <a:pt x="111512" y="88280"/>
                </a:cubicBezTo>
                <a:close/>
                <a:moveTo>
                  <a:pt x="144037" y="83634"/>
                </a:moveTo>
                <a:cubicBezTo>
                  <a:pt x="146592" y="83634"/>
                  <a:pt x="148683" y="85725"/>
                  <a:pt x="148683" y="88280"/>
                </a:cubicBezTo>
                <a:lnTo>
                  <a:pt x="148683" y="97573"/>
                </a:lnTo>
                <a:cubicBezTo>
                  <a:pt x="148683" y="100129"/>
                  <a:pt x="146592" y="102220"/>
                  <a:pt x="144037" y="102220"/>
                </a:cubicBezTo>
                <a:lnTo>
                  <a:pt x="134744" y="102220"/>
                </a:lnTo>
                <a:cubicBezTo>
                  <a:pt x="132188" y="102220"/>
                  <a:pt x="130098" y="100129"/>
                  <a:pt x="130098" y="97573"/>
                </a:cubicBezTo>
                <a:lnTo>
                  <a:pt x="130098" y="88280"/>
                </a:lnTo>
                <a:cubicBezTo>
                  <a:pt x="130098" y="85725"/>
                  <a:pt x="132188" y="83634"/>
                  <a:pt x="134744" y="83634"/>
                </a:cubicBezTo>
                <a:lnTo>
                  <a:pt x="144037" y="83634"/>
                </a:lnTo>
                <a:close/>
                <a:moveTo>
                  <a:pt x="74341" y="88280"/>
                </a:moveTo>
                <a:lnTo>
                  <a:pt x="74341" y="97573"/>
                </a:lnTo>
                <a:cubicBezTo>
                  <a:pt x="74341" y="100129"/>
                  <a:pt x="72251" y="102220"/>
                  <a:pt x="69695" y="102220"/>
                </a:cubicBezTo>
                <a:lnTo>
                  <a:pt x="60402" y="102220"/>
                </a:lnTo>
                <a:cubicBezTo>
                  <a:pt x="57847" y="102220"/>
                  <a:pt x="55756" y="100129"/>
                  <a:pt x="55756" y="97573"/>
                </a:cubicBezTo>
                <a:lnTo>
                  <a:pt x="55756" y="88280"/>
                </a:lnTo>
                <a:cubicBezTo>
                  <a:pt x="55756" y="85725"/>
                  <a:pt x="57847" y="83634"/>
                  <a:pt x="60402" y="83634"/>
                </a:cubicBezTo>
                <a:lnTo>
                  <a:pt x="69695" y="83634"/>
                </a:lnTo>
                <a:cubicBezTo>
                  <a:pt x="72251" y="83634"/>
                  <a:pt x="74341" y="85725"/>
                  <a:pt x="74341" y="88280"/>
                </a:cubicBezTo>
                <a:close/>
                <a:moveTo>
                  <a:pt x="69695" y="55756"/>
                </a:moveTo>
                <a:cubicBezTo>
                  <a:pt x="72251" y="55756"/>
                  <a:pt x="74341" y="57847"/>
                  <a:pt x="74341" y="60402"/>
                </a:cubicBezTo>
                <a:lnTo>
                  <a:pt x="74341" y="69695"/>
                </a:lnTo>
                <a:cubicBezTo>
                  <a:pt x="74341" y="72251"/>
                  <a:pt x="72251" y="74341"/>
                  <a:pt x="69695" y="74341"/>
                </a:cubicBezTo>
                <a:lnTo>
                  <a:pt x="60402" y="74341"/>
                </a:lnTo>
                <a:cubicBezTo>
                  <a:pt x="57847" y="74341"/>
                  <a:pt x="55756" y="72251"/>
                  <a:pt x="55756" y="69695"/>
                </a:cubicBezTo>
                <a:lnTo>
                  <a:pt x="55756" y="60402"/>
                </a:lnTo>
                <a:cubicBezTo>
                  <a:pt x="55756" y="57847"/>
                  <a:pt x="57847" y="55756"/>
                  <a:pt x="60402" y="55756"/>
                </a:cubicBezTo>
                <a:lnTo>
                  <a:pt x="69695" y="55756"/>
                </a:lnTo>
                <a:close/>
                <a:moveTo>
                  <a:pt x="37171" y="88280"/>
                </a:moveTo>
                <a:lnTo>
                  <a:pt x="37171" y="97573"/>
                </a:lnTo>
                <a:cubicBezTo>
                  <a:pt x="37171" y="100129"/>
                  <a:pt x="35080" y="102220"/>
                  <a:pt x="32524" y="102220"/>
                </a:cubicBezTo>
                <a:lnTo>
                  <a:pt x="23232" y="102220"/>
                </a:lnTo>
                <a:cubicBezTo>
                  <a:pt x="20676" y="102220"/>
                  <a:pt x="18585" y="100129"/>
                  <a:pt x="18585" y="97573"/>
                </a:cubicBezTo>
                <a:lnTo>
                  <a:pt x="18585" y="88280"/>
                </a:lnTo>
                <a:cubicBezTo>
                  <a:pt x="18585" y="85725"/>
                  <a:pt x="20676" y="83634"/>
                  <a:pt x="23232" y="83634"/>
                </a:cubicBezTo>
                <a:lnTo>
                  <a:pt x="32524" y="83634"/>
                </a:lnTo>
                <a:cubicBezTo>
                  <a:pt x="35080" y="83634"/>
                  <a:pt x="37171" y="85725"/>
                  <a:pt x="37171" y="88280"/>
                </a:cubicBezTo>
                <a:close/>
                <a:moveTo>
                  <a:pt x="32524" y="55756"/>
                </a:moveTo>
                <a:cubicBezTo>
                  <a:pt x="35080" y="55756"/>
                  <a:pt x="37171" y="57847"/>
                  <a:pt x="37171" y="60402"/>
                </a:cubicBezTo>
                <a:lnTo>
                  <a:pt x="37171" y="69695"/>
                </a:lnTo>
                <a:cubicBezTo>
                  <a:pt x="37171" y="72251"/>
                  <a:pt x="35080" y="74341"/>
                  <a:pt x="32524" y="74341"/>
                </a:cubicBezTo>
                <a:lnTo>
                  <a:pt x="23232" y="74341"/>
                </a:lnTo>
                <a:cubicBezTo>
                  <a:pt x="20676" y="74341"/>
                  <a:pt x="18585" y="72251"/>
                  <a:pt x="18585" y="69695"/>
                </a:cubicBezTo>
                <a:lnTo>
                  <a:pt x="18585" y="60402"/>
                </a:lnTo>
                <a:cubicBezTo>
                  <a:pt x="18585" y="57847"/>
                  <a:pt x="20676" y="55756"/>
                  <a:pt x="23232" y="55756"/>
                </a:cubicBezTo>
                <a:lnTo>
                  <a:pt x="32524" y="55756"/>
                </a:lnTo>
                <a:close/>
              </a:path>
            </a:pathLst>
          </a:custGeom>
          <a:solidFill>
            <a:srgbClr val="B87B5C"/>
          </a:solidFill>
          <a:ln/>
        </p:spPr>
        <p:txBody>
          <a:bodyPr/>
          <a:lstStyle/>
          <a:p>
            <a:endParaRPr lang="en-GB"/>
          </a:p>
        </p:txBody>
      </p:sp>
      <p:sp>
        <p:nvSpPr>
          <p:cNvPr id="36" name="Text 32"/>
          <p:cNvSpPr/>
          <p:nvPr/>
        </p:nvSpPr>
        <p:spPr>
          <a:xfrm>
            <a:off x="7144186" y="5726976"/>
            <a:ext cx="4042317" cy="204439"/>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Urban Penalty:</a:t>
            </a:r>
            <a:r>
              <a:rPr lang="en-GB" sz="1171">
                <a:solidFill>
                  <a:srgbClr val="2D3748"/>
                </a:solidFill>
                <a:latin typeface="Calibri"/>
                <a:ea typeface="Calibri"/>
                <a:cs typeface="Calibri"/>
              </a:rPr>
              <a:t> Cities experience additional 0.21K warming</a:t>
            </a:r>
            <a:endParaRPr lang="en-GB" sz="1600">
              <a:latin typeface="Calibri"/>
              <a:ea typeface="Calibri"/>
              <a:cs typeface="Calibri"/>
            </a:endParaRPr>
          </a:p>
        </p:txBody>
      </p:sp>
      <p:sp>
        <p:nvSpPr>
          <p:cNvPr id="37" name="Shape 33"/>
          <p:cNvSpPr/>
          <p:nvPr/>
        </p:nvSpPr>
        <p:spPr>
          <a:xfrm>
            <a:off x="6753893" y="6191610"/>
            <a:ext cx="5064512" cy="585439"/>
          </a:xfrm>
          <a:custGeom>
            <a:avLst/>
            <a:gdLst/>
            <a:ahLst/>
            <a:cxnLst/>
            <a:rect l="l" t="t" r="r" b="b"/>
            <a:pathLst>
              <a:path w="5064512" h="585439">
                <a:moveTo>
                  <a:pt x="37171" y="0"/>
                </a:moveTo>
                <a:lnTo>
                  <a:pt x="4952998" y="0"/>
                </a:lnTo>
                <a:cubicBezTo>
                  <a:pt x="5014585" y="0"/>
                  <a:pt x="5064512" y="49927"/>
                  <a:pt x="5064512" y="111514"/>
                </a:cubicBezTo>
                <a:lnTo>
                  <a:pt x="5064512" y="473925"/>
                </a:lnTo>
                <a:cubicBezTo>
                  <a:pt x="5064512" y="535512"/>
                  <a:pt x="5014585" y="585439"/>
                  <a:pt x="4952998" y="585439"/>
                </a:cubicBezTo>
                <a:lnTo>
                  <a:pt x="37171" y="585439"/>
                </a:lnTo>
                <a:cubicBezTo>
                  <a:pt x="16642" y="585439"/>
                  <a:pt x="0" y="568797"/>
                  <a:pt x="0" y="548268"/>
                </a:cubicBezTo>
                <a:lnTo>
                  <a:pt x="0" y="37171"/>
                </a:lnTo>
                <a:cubicBezTo>
                  <a:pt x="0" y="16642"/>
                  <a:pt x="16642" y="0"/>
                  <a:pt x="37171" y="0"/>
                </a:cubicBezTo>
                <a:close/>
              </a:path>
            </a:pathLst>
          </a:custGeom>
          <a:solidFill>
            <a:srgbClr val="B87B5C">
              <a:alpha val="10196"/>
            </a:srgbClr>
          </a:solidFill>
          <a:ln/>
        </p:spPr>
        <p:txBody>
          <a:bodyPr/>
          <a:lstStyle/>
          <a:p>
            <a:endParaRPr lang="en-GB"/>
          </a:p>
        </p:txBody>
      </p:sp>
      <p:sp>
        <p:nvSpPr>
          <p:cNvPr id="38" name="Shape 34"/>
          <p:cNvSpPr/>
          <p:nvPr/>
        </p:nvSpPr>
        <p:spPr>
          <a:xfrm>
            <a:off x="6753893" y="6191610"/>
            <a:ext cx="37171" cy="585439"/>
          </a:xfrm>
          <a:custGeom>
            <a:avLst/>
            <a:gdLst/>
            <a:ahLst/>
            <a:cxnLst/>
            <a:rect l="l" t="t" r="r" b="b"/>
            <a:pathLst>
              <a:path w="37171" h="585439">
                <a:moveTo>
                  <a:pt x="37171" y="0"/>
                </a:moveTo>
                <a:lnTo>
                  <a:pt x="37171" y="0"/>
                </a:lnTo>
                <a:lnTo>
                  <a:pt x="37171" y="585439"/>
                </a:lnTo>
                <a:lnTo>
                  <a:pt x="37171" y="585439"/>
                </a:lnTo>
                <a:cubicBezTo>
                  <a:pt x="16642" y="585439"/>
                  <a:pt x="0" y="568797"/>
                  <a:pt x="0" y="548268"/>
                </a:cubicBezTo>
                <a:lnTo>
                  <a:pt x="0" y="37171"/>
                </a:lnTo>
                <a:cubicBezTo>
                  <a:pt x="0" y="16642"/>
                  <a:pt x="16642" y="0"/>
                  <a:pt x="37171" y="0"/>
                </a:cubicBezTo>
                <a:close/>
              </a:path>
            </a:pathLst>
          </a:custGeom>
          <a:solidFill>
            <a:srgbClr val="B87B5C"/>
          </a:solidFill>
          <a:ln/>
        </p:spPr>
        <p:txBody>
          <a:bodyPr/>
          <a:lstStyle/>
          <a:p>
            <a:endParaRPr lang="en-GB"/>
          </a:p>
        </p:txBody>
      </p:sp>
      <p:sp>
        <p:nvSpPr>
          <p:cNvPr id="39" name="Shape 35"/>
          <p:cNvSpPr/>
          <p:nvPr/>
        </p:nvSpPr>
        <p:spPr>
          <a:xfrm>
            <a:off x="6910707" y="6331001"/>
            <a:ext cx="113835" cy="130098"/>
          </a:xfrm>
          <a:custGeom>
            <a:avLst/>
            <a:gdLst/>
            <a:ahLst/>
            <a:cxnLst/>
            <a:rect l="l" t="t" r="r" b="b"/>
            <a:pathLst>
              <a:path w="113835" h="130098">
                <a:moveTo>
                  <a:pt x="97573" y="130098"/>
                </a:moveTo>
                <a:lnTo>
                  <a:pt x="24393" y="130098"/>
                </a:lnTo>
                <a:cubicBezTo>
                  <a:pt x="10926" y="130098"/>
                  <a:pt x="0" y="119171"/>
                  <a:pt x="0" y="105704"/>
                </a:cubicBezTo>
                <a:lnTo>
                  <a:pt x="0" y="24393"/>
                </a:lnTo>
                <a:cubicBezTo>
                  <a:pt x="0" y="10926"/>
                  <a:pt x="10926" y="0"/>
                  <a:pt x="24393" y="0"/>
                </a:cubicBezTo>
                <a:lnTo>
                  <a:pt x="101639" y="0"/>
                </a:lnTo>
                <a:cubicBezTo>
                  <a:pt x="108372" y="0"/>
                  <a:pt x="113835" y="5463"/>
                  <a:pt x="113835" y="12197"/>
                </a:cubicBezTo>
                <a:lnTo>
                  <a:pt x="113835" y="85377"/>
                </a:lnTo>
                <a:cubicBezTo>
                  <a:pt x="113835" y="90687"/>
                  <a:pt x="110430" y="95210"/>
                  <a:pt x="105704" y="96887"/>
                </a:cubicBezTo>
                <a:lnTo>
                  <a:pt x="105704" y="113835"/>
                </a:lnTo>
                <a:cubicBezTo>
                  <a:pt x="110202" y="113835"/>
                  <a:pt x="113835" y="117469"/>
                  <a:pt x="113835" y="121966"/>
                </a:cubicBezTo>
                <a:cubicBezTo>
                  <a:pt x="113835" y="126464"/>
                  <a:pt x="110202" y="130098"/>
                  <a:pt x="105704" y="130098"/>
                </a:cubicBezTo>
                <a:lnTo>
                  <a:pt x="97573" y="130098"/>
                </a:lnTo>
                <a:close/>
                <a:moveTo>
                  <a:pt x="24393" y="97573"/>
                </a:moveTo>
                <a:cubicBezTo>
                  <a:pt x="19896" y="97573"/>
                  <a:pt x="16262" y="101207"/>
                  <a:pt x="16262" y="105704"/>
                </a:cubicBezTo>
                <a:cubicBezTo>
                  <a:pt x="16262" y="110202"/>
                  <a:pt x="19896" y="113835"/>
                  <a:pt x="24393" y="113835"/>
                </a:cubicBezTo>
                <a:lnTo>
                  <a:pt x="89442" y="113835"/>
                </a:lnTo>
                <a:lnTo>
                  <a:pt x="89442" y="97573"/>
                </a:lnTo>
                <a:lnTo>
                  <a:pt x="24393" y="97573"/>
                </a:lnTo>
                <a:close/>
                <a:moveTo>
                  <a:pt x="32524" y="38623"/>
                </a:moveTo>
                <a:cubicBezTo>
                  <a:pt x="32524" y="42002"/>
                  <a:pt x="35243" y="44721"/>
                  <a:pt x="38623" y="44721"/>
                </a:cubicBezTo>
                <a:lnTo>
                  <a:pt x="83344" y="44721"/>
                </a:lnTo>
                <a:cubicBezTo>
                  <a:pt x="86723" y="44721"/>
                  <a:pt x="89442" y="42002"/>
                  <a:pt x="89442" y="38623"/>
                </a:cubicBezTo>
                <a:cubicBezTo>
                  <a:pt x="89442" y="35243"/>
                  <a:pt x="86723" y="32524"/>
                  <a:pt x="83344" y="32524"/>
                </a:cubicBezTo>
                <a:lnTo>
                  <a:pt x="38623" y="32524"/>
                </a:lnTo>
                <a:cubicBezTo>
                  <a:pt x="35243" y="32524"/>
                  <a:pt x="32524" y="35243"/>
                  <a:pt x="32524" y="38623"/>
                </a:cubicBezTo>
                <a:close/>
                <a:moveTo>
                  <a:pt x="38623" y="56918"/>
                </a:moveTo>
                <a:cubicBezTo>
                  <a:pt x="35243" y="56918"/>
                  <a:pt x="32524" y="59637"/>
                  <a:pt x="32524" y="63016"/>
                </a:cubicBezTo>
                <a:cubicBezTo>
                  <a:pt x="32524" y="66395"/>
                  <a:pt x="35243" y="69114"/>
                  <a:pt x="38623" y="69114"/>
                </a:cubicBezTo>
                <a:lnTo>
                  <a:pt x="83344" y="69114"/>
                </a:lnTo>
                <a:cubicBezTo>
                  <a:pt x="86723" y="69114"/>
                  <a:pt x="89442" y="66395"/>
                  <a:pt x="89442" y="63016"/>
                </a:cubicBezTo>
                <a:cubicBezTo>
                  <a:pt x="89442" y="59637"/>
                  <a:pt x="86723" y="56918"/>
                  <a:pt x="83344" y="56918"/>
                </a:cubicBezTo>
                <a:lnTo>
                  <a:pt x="38623" y="56918"/>
                </a:lnTo>
                <a:close/>
              </a:path>
            </a:pathLst>
          </a:custGeom>
          <a:solidFill>
            <a:srgbClr val="B87B5C"/>
          </a:solidFill>
          <a:ln/>
        </p:spPr>
        <p:txBody>
          <a:bodyPr/>
          <a:lstStyle/>
          <a:p>
            <a:endParaRPr lang="en-GB"/>
          </a:p>
        </p:txBody>
      </p:sp>
      <p:sp>
        <p:nvSpPr>
          <p:cNvPr id="40" name="Text 36"/>
          <p:cNvSpPr/>
          <p:nvPr/>
        </p:nvSpPr>
        <p:spPr>
          <a:xfrm>
            <a:off x="7105655" y="6303123"/>
            <a:ext cx="4666287" cy="362415"/>
          </a:xfrm>
          <a:prstGeom prst="rect">
            <a:avLst/>
          </a:prstGeom>
          <a:noFill/>
          <a:ln/>
        </p:spPr>
        <p:txBody>
          <a:bodyPr wrap="square" lIns="0" tIns="0" rIns="0" bIns="0" rtlCol="0" anchor="ctr"/>
          <a:lstStyle/>
          <a:p>
            <a:pPr>
              <a:lnSpc>
                <a:spcPct val="110000"/>
              </a:lnSpc>
            </a:pPr>
            <a:r>
              <a:rPr lang="en-GB" sz="1024" b="1">
                <a:solidFill>
                  <a:srgbClr val="2D3748"/>
                </a:solidFill>
                <a:latin typeface="Calibri"/>
                <a:ea typeface="Calibri"/>
                <a:cs typeface="Calibri"/>
              </a:rPr>
              <a:t>Literature:</a:t>
            </a:r>
            <a:r>
              <a:rPr lang="en-GB" sz="1024">
                <a:solidFill>
                  <a:srgbClr val="2D3748"/>
                </a:solidFill>
                <a:latin typeface="Calibri"/>
                <a:ea typeface="Calibri"/>
                <a:cs typeface="Calibri"/>
              </a:rPr>
              <a:t> Lewis &amp; King (2017) note such shifts disrupt biological phenology and increase summer peak electricity demand.</a:t>
            </a:r>
            <a:endParaRPr lang="en-GB" sz="1600">
              <a:latin typeface="Calibri"/>
              <a:ea typeface="Calibri"/>
              <a:cs typeface="Calibri"/>
            </a:endParaRPr>
          </a:p>
        </p:txBody>
      </p:sp>
      <p:pic>
        <p:nvPicPr>
          <p:cNvPr id="7" name="Picture 6" descr="A graph with red and blue lines&#10;&#10;AI-generated content may be incorrect.">
            <a:extLst>
              <a:ext uri="{FF2B5EF4-FFF2-40B4-BE49-F238E27FC236}">
                <a16:creationId xmlns:a16="http://schemas.microsoft.com/office/drawing/2014/main" id="{A1644DEC-3ED4-1DD9-990C-10912CA93BF2}"/>
              </a:ext>
            </a:extLst>
          </p:cNvPr>
          <p:cNvPicPr>
            <a:picLocks noChangeAspect="1"/>
          </p:cNvPicPr>
          <p:nvPr/>
        </p:nvPicPr>
        <p:blipFill>
          <a:blip r:embed="rId3"/>
          <a:stretch>
            <a:fillRect/>
          </a:stretch>
        </p:blipFill>
        <p:spPr>
          <a:xfrm>
            <a:off x="1082490" y="1126471"/>
            <a:ext cx="4505462" cy="2668718"/>
          </a:xfrm>
          <a:prstGeom prst="rect">
            <a:avLst/>
          </a:prstGeom>
        </p:spPr>
      </p:pic>
      <p:pic>
        <p:nvPicPr>
          <p:cNvPr id="10" name="Picture 9" descr="A graph of a normal temperature&#10;&#10;AI-generated content may be incorrect.">
            <a:extLst>
              <a:ext uri="{FF2B5EF4-FFF2-40B4-BE49-F238E27FC236}">
                <a16:creationId xmlns:a16="http://schemas.microsoft.com/office/drawing/2014/main" id="{C5267B29-40B2-62A7-2647-8F9FE3EEA330}"/>
              </a:ext>
            </a:extLst>
          </p:cNvPr>
          <p:cNvPicPr>
            <a:picLocks noChangeAspect="1"/>
          </p:cNvPicPr>
          <p:nvPr/>
        </p:nvPicPr>
        <p:blipFill>
          <a:blip r:embed="rId4"/>
          <a:stretch>
            <a:fillRect/>
          </a:stretch>
        </p:blipFill>
        <p:spPr>
          <a:xfrm>
            <a:off x="1204103" y="4054080"/>
            <a:ext cx="4552012" cy="2654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E9B3783D-3470-7043-19B2-4E518FED2B0F}"/>
            </a:ext>
          </a:extLst>
        </p:cNvPr>
        <p:cNvGrpSpPr/>
        <p:nvPr/>
      </p:nvGrpSpPr>
      <p:grpSpPr>
        <a:xfrm>
          <a:off x="0" y="0"/>
          <a:ext cx="0" cy="0"/>
          <a:chOff x="0" y="0"/>
          <a:chExt cx="0" cy="0"/>
        </a:xfrm>
      </p:grpSpPr>
      <p:sp>
        <p:nvSpPr>
          <p:cNvPr id="41" name="Shape 14">
            <a:extLst>
              <a:ext uri="{FF2B5EF4-FFF2-40B4-BE49-F238E27FC236}">
                <a16:creationId xmlns:a16="http://schemas.microsoft.com/office/drawing/2014/main" id="{4F09CFBB-A16F-BC7A-18A3-B64E621E3AFD}"/>
              </a:ext>
            </a:extLst>
          </p:cNvPr>
          <p:cNvSpPr/>
          <p:nvPr/>
        </p:nvSpPr>
        <p:spPr>
          <a:xfrm>
            <a:off x="3342211" y="5578755"/>
            <a:ext cx="5507648" cy="900071"/>
          </a:xfrm>
          <a:custGeom>
            <a:avLst/>
            <a:gdLst/>
            <a:ahLst/>
            <a:cxnLst/>
            <a:rect l="l" t="t" r="r" b="b"/>
            <a:pathLst>
              <a:path w="5699125" h="3143250">
                <a:moveTo>
                  <a:pt x="95240" y="0"/>
                </a:moveTo>
                <a:lnTo>
                  <a:pt x="5603885" y="0"/>
                </a:lnTo>
                <a:cubicBezTo>
                  <a:pt x="5656484" y="0"/>
                  <a:pt x="5699125" y="42641"/>
                  <a:pt x="5699125" y="95240"/>
                </a:cubicBezTo>
                <a:lnTo>
                  <a:pt x="5699125" y="3048010"/>
                </a:lnTo>
                <a:cubicBezTo>
                  <a:pt x="5699125" y="3100609"/>
                  <a:pt x="5656484" y="3143250"/>
                  <a:pt x="5603885" y="3143250"/>
                </a:cubicBezTo>
                <a:lnTo>
                  <a:pt x="95240" y="3143250"/>
                </a:lnTo>
                <a:cubicBezTo>
                  <a:pt x="42641" y="3143250"/>
                  <a:pt x="0" y="3100609"/>
                  <a:pt x="0" y="3048010"/>
                </a:cubicBezTo>
                <a:lnTo>
                  <a:pt x="0" y="95240"/>
                </a:lnTo>
                <a:cubicBezTo>
                  <a:pt x="0" y="42641"/>
                  <a:pt x="42641" y="0"/>
                  <a:pt x="95240" y="0"/>
                </a:cubicBezTo>
                <a:close/>
              </a:path>
            </a:pathLst>
          </a:custGeom>
          <a:gradFill flip="none" rotWithShape="1">
            <a:gsLst>
              <a:gs pos="0">
                <a:srgbClr val="2C5F5D"/>
              </a:gs>
              <a:gs pos="100000">
                <a:srgbClr val="5A7A79"/>
              </a:gs>
            </a:gsLst>
            <a:lin ang="2700000" scaled="1"/>
          </a:gradFill>
          <a:ln/>
          <a:effectLst>
            <a:outerShdw blurRad="23813" dist="7938" dir="5400000" algn="bl" rotWithShape="0">
              <a:srgbClr val="000000">
                <a:alpha val="10196"/>
              </a:srgbClr>
            </a:outerShdw>
          </a:effectLst>
        </p:spPr>
        <p:txBody>
          <a:bodyPr/>
          <a:lstStyle/>
          <a:p>
            <a:endParaRPr lang="en-GB"/>
          </a:p>
        </p:txBody>
      </p:sp>
      <p:sp>
        <p:nvSpPr>
          <p:cNvPr id="2" name="Shape 0">
            <a:extLst>
              <a:ext uri="{FF2B5EF4-FFF2-40B4-BE49-F238E27FC236}">
                <a16:creationId xmlns:a16="http://schemas.microsoft.com/office/drawing/2014/main" id="{447840EF-5F31-6121-ED26-505702591459}"/>
              </a:ext>
            </a:extLst>
          </p:cNvPr>
          <p:cNvSpPr/>
          <p:nvPr/>
        </p:nvSpPr>
        <p:spPr>
          <a:xfrm>
            <a:off x="371707" y="292579"/>
            <a:ext cx="55756" cy="371707"/>
          </a:xfrm>
          <a:custGeom>
            <a:avLst/>
            <a:gdLst/>
            <a:ahLst/>
            <a:cxnLst/>
            <a:rect l="l" t="t" r="r" b="b"/>
            <a:pathLst>
              <a:path w="55756" h="371707">
                <a:moveTo>
                  <a:pt x="0" y="0"/>
                </a:moveTo>
                <a:lnTo>
                  <a:pt x="55756" y="0"/>
                </a:lnTo>
                <a:lnTo>
                  <a:pt x="55756" y="371707"/>
                </a:lnTo>
                <a:lnTo>
                  <a:pt x="0" y="37170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A571E338-762F-FBDB-3F77-5BF718885BBA}"/>
              </a:ext>
            </a:extLst>
          </p:cNvPr>
          <p:cNvSpPr/>
          <p:nvPr/>
        </p:nvSpPr>
        <p:spPr>
          <a:xfrm>
            <a:off x="538976" y="292579"/>
            <a:ext cx="4692805" cy="371707"/>
          </a:xfrm>
          <a:prstGeom prst="rect">
            <a:avLst/>
          </a:prstGeom>
          <a:noFill/>
          <a:ln/>
        </p:spPr>
        <p:txBody>
          <a:bodyPr wrap="square" lIns="0" tIns="0" rIns="0" bIns="0" rtlCol="0" anchor="ctr"/>
          <a:lstStyle/>
          <a:p>
            <a:pPr>
              <a:lnSpc>
                <a:spcPct val="90000"/>
              </a:lnSpc>
            </a:pPr>
            <a:r>
              <a:rPr lang="en-GB" sz="2634" b="1">
                <a:solidFill>
                  <a:srgbClr val="2C5F5D"/>
                </a:solidFill>
                <a:latin typeface="Calibri"/>
                <a:ea typeface="Calibri"/>
                <a:cs typeface="Calibri"/>
              </a:rPr>
              <a:t>Climate Normals Shift Analysis</a:t>
            </a:r>
            <a:endParaRPr lang="en-GB" sz="1600">
              <a:latin typeface="Calibri"/>
              <a:ea typeface="Calibri"/>
              <a:cs typeface="Calibri"/>
            </a:endParaRPr>
          </a:p>
        </p:txBody>
      </p:sp>
      <p:sp>
        <p:nvSpPr>
          <p:cNvPr id="4" name="Text 2">
            <a:extLst>
              <a:ext uri="{FF2B5EF4-FFF2-40B4-BE49-F238E27FC236}">
                <a16:creationId xmlns:a16="http://schemas.microsoft.com/office/drawing/2014/main" id="{C3B83F42-2977-73A7-B7FD-6527C92CAEA7}"/>
              </a:ext>
            </a:extLst>
          </p:cNvPr>
          <p:cNvSpPr/>
          <p:nvPr/>
        </p:nvSpPr>
        <p:spPr>
          <a:xfrm>
            <a:off x="557561" y="701457"/>
            <a:ext cx="11346366" cy="260195"/>
          </a:xfrm>
          <a:prstGeom prst="rect">
            <a:avLst/>
          </a:prstGeom>
          <a:noFill/>
          <a:ln/>
        </p:spPr>
        <p:txBody>
          <a:bodyPr wrap="square" lIns="0" tIns="0" rIns="0" bIns="0" rtlCol="0" anchor="ctr"/>
          <a:lstStyle/>
          <a:p>
            <a:pPr>
              <a:lnSpc>
                <a:spcPct val="130000"/>
              </a:lnSpc>
            </a:pPr>
            <a:r>
              <a:rPr lang="en-GB" sz="1317">
                <a:solidFill>
                  <a:srgbClr val="5A7A79"/>
                </a:solidFill>
                <a:latin typeface="Calibri"/>
                <a:ea typeface="Calibri"/>
                <a:cs typeface="Calibri"/>
              </a:rPr>
              <a:t>Further broken-down into 15-year bins</a:t>
            </a:r>
            <a:endParaRPr lang="en-GB" sz="1600">
              <a:latin typeface="Calibri"/>
              <a:ea typeface="Calibri"/>
              <a:cs typeface="Calibri"/>
            </a:endParaRPr>
          </a:p>
        </p:txBody>
      </p:sp>
      <p:sp>
        <p:nvSpPr>
          <p:cNvPr id="5" name="Shape 3">
            <a:extLst>
              <a:ext uri="{FF2B5EF4-FFF2-40B4-BE49-F238E27FC236}">
                <a16:creationId xmlns:a16="http://schemas.microsoft.com/office/drawing/2014/main" id="{E129E086-0EE0-B568-271C-D17176917472}"/>
              </a:ext>
            </a:extLst>
          </p:cNvPr>
          <p:cNvSpPr/>
          <p:nvPr/>
        </p:nvSpPr>
        <p:spPr>
          <a:xfrm>
            <a:off x="1553057" y="1221847"/>
            <a:ext cx="8833839" cy="4096713"/>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pic>
        <p:nvPicPr>
          <p:cNvPr id="6" name="图片 57" descr="图表, 折线图, 直方图&#10;&#10;AI 生成的内容可能不正确。">
            <a:extLst>
              <a:ext uri="{FF2B5EF4-FFF2-40B4-BE49-F238E27FC236}">
                <a16:creationId xmlns:a16="http://schemas.microsoft.com/office/drawing/2014/main" id="{B8017CFF-0C9E-5310-5373-901D9BC20CA5}"/>
              </a:ext>
            </a:extLst>
          </p:cNvPr>
          <p:cNvPicPr>
            <a:picLocks noChangeAspect="1"/>
          </p:cNvPicPr>
          <p:nvPr/>
        </p:nvPicPr>
        <p:blipFill>
          <a:blip r:embed="rId3"/>
          <a:stretch>
            <a:fillRect/>
          </a:stretch>
        </p:blipFill>
        <p:spPr>
          <a:xfrm>
            <a:off x="1868472" y="1376808"/>
            <a:ext cx="8245862" cy="3761165"/>
          </a:xfrm>
          <a:prstGeom prst="rect">
            <a:avLst/>
          </a:prstGeom>
        </p:spPr>
      </p:pic>
      <p:sp>
        <p:nvSpPr>
          <p:cNvPr id="7" name="Shape 23">
            <a:extLst>
              <a:ext uri="{FF2B5EF4-FFF2-40B4-BE49-F238E27FC236}">
                <a16:creationId xmlns:a16="http://schemas.microsoft.com/office/drawing/2014/main" id="{C57C43F7-CC16-3315-3874-485C5C4F1383}"/>
              </a:ext>
            </a:extLst>
          </p:cNvPr>
          <p:cNvSpPr/>
          <p:nvPr/>
        </p:nvSpPr>
        <p:spPr>
          <a:xfrm>
            <a:off x="3405187" y="5629556"/>
            <a:ext cx="5381625" cy="793750"/>
          </a:xfrm>
          <a:custGeom>
            <a:avLst/>
            <a:gdLst/>
            <a:ahLst/>
            <a:cxnLst/>
            <a:rect l="l" t="t" r="r" b="b"/>
            <a:pathLst>
              <a:path w="5381625" h="793750">
                <a:moveTo>
                  <a:pt x="63500" y="0"/>
                </a:moveTo>
                <a:lnTo>
                  <a:pt x="5318125" y="0"/>
                </a:lnTo>
                <a:cubicBezTo>
                  <a:pt x="5353172" y="0"/>
                  <a:pt x="5381625" y="28453"/>
                  <a:pt x="5381625" y="63500"/>
                </a:cubicBezTo>
                <a:lnTo>
                  <a:pt x="5381625" y="730250"/>
                </a:lnTo>
                <a:cubicBezTo>
                  <a:pt x="5381625" y="765297"/>
                  <a:pt x="5353172" y="793750"/>
                  <a:pt x="5318125" y="793750"/>
                </a:cubicBezTo>
                <a:lnTo>
                  <a:pt x="63500" y="793750"/>
                </a:lnTo>
                <a:cubicBezTo>
                  <a:pt x="28453" y="793750"/>
                  <a:pt x="0" y="765297"/>
                  <a:pt x="0" y="730250"/>
                </a:cubicBezTo>
                <a:lnTo>
                  <a:pt x="0" y="63500"/>
                </a:lnTo>
                <a:cubicBezTo>
                  <a:pt x="0" y="28453"/>
                  <a:pt x="28453" y="0"/>
                  <a:pt x="63500" y="0"/>
                </a:cubicBezTo>
                <a:close/>
              </a:path>
            </a:pathLst>
          </a:custGeom>
          <a:solidFill>
            <a:srgbClr val="FFFFFF">
              <a:alpha val="10196"/>
            </a:srgbClr>
          </a:solidFill>
          <a:ln/>
        </p:spPr>
        <p:txBody>
          <a:bodyPr/>
          <a:lstStyle/>
          <a:p>
            <a:endParaRPr lang="en-GB"/>
          </a:p>
        </p:txBody>
      </p:sp>
      <p:sp>
        <p:nvSpPr>
          <p:cNvPr id="9" name="Text 24">
            <a:extLst>
              <a:ext uri="{FF2B5EF4-FFF2-40B4-BE49-F238E27FC236}">
                <a16:creationId xmlns:a16="http://schemas.microsoft.com/office/drawing/2014/main" id="{55214DE7-3784-0FBD-28A2-6CCAFC09C0FB}"/>
              </a:ext>
            </a:extLst>
          </p:cNvPr>
          <p:cNvSpPr/>
          <p:nvPr/>
        </p:nvSpPr>
        <p:spPr>
          <a:xfrm>
            <a:off x="3500437" y="5724806"/>
            <a:ext cx="5246688" cy="158750"/>
          </a:xfrm>
          <a:prstGeom prst="rect">
            <a:avLst/>
          </a:prstGeom>
          <a:noFill/>
          <a:ln/>
        </p:spPr>
        <p:txBody>
          <a:bodyPr wrap="square" lIns="0" tIns="0" rIns="0" bIns="0" rtlCol="0" anchor="ctr"/>
          <a:lstStyle/>
          <a:p>
            <a:pPr>
              <a:lnSpc>
                <a:spcPct val="120000"/>
              </a:lnSpc>
            </a:pPr>
            <a:r>
              <a:rPr lang="en-GB" sz="875" b="1">
                <a:solidFill>
                  <a:srgbClr val="FFFFFF"/>
                </a:solidFill>
                <a:latin typeface="Calibri"/>
                <a:ea typeface="Calibri"/>
                <a:cs typeface="Calibri"/>
              </a:rPr>
              <a:t>Trend Consistency</a:t>
            </a:r>
            <a:endParaRPr lang="en-GB" sz="1600">
              <a:latin typeface="Calibri"/>
              <a:ea typeface="Calibri"/>
              <a:cs typeface="Calibri"/>
            </a:endParaRPr>
          </a:p>
        </p:txBody>
      </p:sp>
      <p:sp>
        <p:nvSpPr>
          <p:cNvPr id="10" name="Text 25">
            <a:extLst>
              <a:ext uri="{FF2B5EF4-FFF2-40B4-BE49-F238E27FC236}">
                <a16:creationId xmlns:a16="http://schemas.microsoft.com/office/drawing/2014/main" id="{DD6F080B-B03E-1F54-6143-E5DEFF41CCE0}"/>
              </a:ext>
            </a:extLst>
          </p:cNvPr>
          <p:cNvSpPr/>
          <p:nvPr/>
        </p:nvSpPr>
        <p:spPr>
          <a:xfrm>
            <a:off x="3500437" y="5915306"/>
            <a:ext cx="5254625" cy="412750"/>
          </a:xfrm>
          <a:prstGeom prst="rect">
            <a:avLst/>
          </a:prstGeom>
          <a:noFill/>
          <a:ln/>
        </p:spPr>
        <p:txBody>
          <a:bodyPr wrap="square" lIns="0" tIns="0" rIns="0" bIns="0" rtlCol="0" anchor="ctr"/>
          <a:lstStyle/>
          <a:p>
            <a:pPr>
              <a:lnSpc>
                <a:spcPct val="140000"/>
              </a:lnSpc>
            </a:pPr>
            <a:r>
              <a:rPr lang="en-GB" sz="1000">
                <a:solidFill>
                  <a:srgbClr val="FFFFFF"/>
                </a:solidFill>
                <a:latin typeface="Calibri"/>
                <a:ea typeface="Calibri"/>
                <a:cs typeface="Calibri"/>
              </a:rPr>
              <a:t>All five climate periods show consistent upward temperature trajectories with expected seasonal patterns.</a:t>
            </a:r>
            <a:endParaRPr lang="en-GB" sz="1600">
              <a:latin typeface="Calibri"/>
              <a:ea typeface="Calibri"/>
              <a:cs typeface="Calibri"/>
            </a:endParaRPr>
          </a:p>
        </p:txBody>
      </p:sp>
    </p:spTree>
    <p:extLst>
      <p:ext uri="{BB962C8B-B14F-4D97-AF65-F5344CB8AC3E}">
        <p14:creationId xmlns:p14="http://schemas.microsoft.com/office/powerpoint/2010/main" val="409583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14937EE1-D88E-C60B-D887-B7270EAE2658}"/>
            </a:ext>
          </a:extLst>
        </p:cNvPr>
        <p:cNvGrpSpPr/>
        <p:nvPr/>
      </p:nvGrpSpPr>
      <p:grpSpPr>
        <a:xfrm>
          <a:off x="0" y="0"/>
          <a:ext cx="0" cy="0"/>
          <a:chOff x="0" y="0"/>
          <a:chExt cx="0" cy="0"/>
        </a:xfrm>
      </p:grpSpPr>
      <p:pic>
        <p:nvPicPr>
          <p:cNvPr id="2050" name="Picture 2" descr="麻省理工学院研究发现：城市热岛效应取决于城市的布局">
            <a:extLst>
              <a:ext uri="{FF2B5EF4-FFF2-40B4-BE49-F238E27FC236}">
                <a16:creationId xmlns:a16="http://schemas.microsoft.com/office/drawing/2014/main" id="{DADC97D9-E6CE-4C37-9B2D-90004AE52BD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91886" y="-149290"/>
            <a:ext cx="10874083" cy="700729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B00F7F38-5F27-0DD7-0A24-CBB890A86D05}"/>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Urban heat islands</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1931D2BE-4B3B-D88F-53C5-4EDAFFDEEDAC}"/>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2</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336403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p:cNvSpPr/>
          <p:nvPr/>
        </p:nvSpPr>
        <p:spPr>
          <a:xfrm>
            <a:off x="491067" y="338667"/>
            <a:ext cx="5080000" cy="338667"/>
          </a:xfrm>
          <a:prstGeom prst="rect">
            <a:avLst/>
          </a:prstGeom>
          <a:noFill/>
          <a:ln/>
        </p:spPr>
        <p:txBody>
          <a:bodyPr wrap="square" lIns="0" tIns="0" rIns="0" bIns="0" rtlCol="0" anchor="ctr"/>
          <a:lstStyle/>
          <a:p>
            <a:pPr>
              <a:lnSpc>
                <a:spcPct val="90000"/>
              </a:lnSpc>
            </a:pPr>
            <a:r>
              <a:rPr lang="en-GB" sz="2400" b="1">
                <a:solidFill>
                  <a:srgbClr val="2C5F5D"/>
                </a:solidFill>
                <a:latin typeface="Calibri"/>
                <a:ea typeface="Calibri"/>
                <a:cs typeface="Calibri"/>
              </a:rPr>
              <a:t>Urban Heat Island Intensity Evolution</a:t>
            </a:r>
            <a:endParaRPr lang="en-GB" sz="1600">
              <a:latin typeface="Calibri"/>
              <a:ea typeface="Calibri"/>
              <a:cs typeface="Calibri"/>
            </a:endParaRPr>
          </a:p>
        </p:txBody>
      </p:sp>
      <p:sp>
        <p:nvSpPr>
          <p:cNvPr id="4" name="Text 2"/>
          <p:cNvSpPr/>
          <p:nvPr/>
        </p:nvSpPr>
        <p:spPr>
          <a:xfrm>
            <a:off x="508000" y="711200"/>
            <a:ext cx="11421533" cy="237067"/>
          </a:xfrm>
          <a:prstGeom prst="rect">
            <a:avLst/>
          </a:prstGeom>
          <a:noFill/>
          <a:ln/>
        </p:spPr>
        <p:txBody>
          <a:bodyPr wrap="square" lIns="0" tIns="0" rIns="0" bIns="0" rtlCol="0" anchor="ctr"/>
          <a:lstStyle/>
          <a:p>
            <a:pPr>
              <a:lnSpc>
                <a:spcPct val="130000"/>
              </a:lnSpc>
            </a:pPr>
            <a:r>
              <a:rPr lang="en-GB" sz="1200">
                <a:solidFill>
                  <a:srgbClr val="5A7A79"/>
                </a:solidFill>
                <a:latin typeface="Calibri"/>
                <a:ea typeface="Calibri"/>
                <a:cs typeface="Calibri"/>
              </a:rPr>
              <a:t>Quantifying urban amplification effects on background warming</a:t>
            </a:r>
            <a:endParaRPr lang="en-GB" sz="1600">
              <a:latin typeface="Calibri"/>
              <a:ea typeface="Calibri"/>
              <a:cs typeface="Calibri"/>
            </a:endParaRPr>
          </a:p>
        </p:txBody>
      </p:sp>
      <p:sp>
        <p:nvSpPr>
          <p:cNvPr id="5" name="Shape 3"/>
          <p:cNvSpPr/>
          <p:nvPr/>
        </p:nvSpPr>
        <p:spPr>
          <a:xfrm>
            <a:off x="338667" y="1049867"/>
            <a:ext cx="6350000" cy="5647267"/>
          </a:xfrm>
          <a:custGeom>
            <a:avLst/>
            <a:gdLst/>
            <a:ahLst/>
            <a:cxnLst/>
            <a:rect l="l" t="t" r="r" b="b"/>
            <a:pathLst>
              <a:path w="6350000" h="5647267">
                <a:moveTo>
                  <a:pt x="101594" y="0"/>
                </a:moveTo>
                <a:lnTo>
                  <a:pt x="6248406" y="0"/>
                </a:lnTo>
                <a:cubicBezTo>
                  <a:pt x="6304515" y="0"/>
                  <a:pt x="6350000" y="45485"/>
                  <a:pt x="6350000" y="101594"/>
                </a:cubicBezTo>
                <a:lnTo>
                  <a:pt x="6350000" y="5545672"/>
                </a:lnTo>
                <a:cubicBezTo>
                  <a:pt x="6350000" y="5601781"/>
                  <a:pt x="6304515" y="5647267"/>
                  <a:pt x="6248406" y="5647267"/>
                </a:cubicBezTo>
                <a:lnTo>
                  <a:pt x="101594" y="5647267"/>
                </a:lnTo>
                <a:cubicBezTo>
                  <a:pt x="45485" y="5647267"/>
                  <a:pt x="0" y="5601781"/>
                  <a:pt x="0" y="5545672"/>
                </a:cubicBezTo>
                <a:lnTo>
                  <a:pt x="0" y="101594"/>
                </a:lnTo>
                <a:cubicBezTo>
                  <a:pt x="0" y="45523"/>
                  <a:pt x="45523" y="0"/>
                  <a:pt x="101594"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8" name="Shape 5"/>
          <p:cNvSpPr/>
          <p:nvPr/>
        </p:nvSpPr>
        <p:spPr>
          <a:xfrm>
            <a:off x="440267" y="6049433"/>
            <a:ext cx="3022600" cy="541867"/>
          </a:xfrm>
          <a:custGeom>
            <a:avLst/>
            <a:gdLst/>
            <a:ahLst/>
            <a:cxnLst/>
            <a:rect l="l" t="t" r="r" b="b"/>
            <a:pathLst>
              <a:path w="3022600" h="541867">
                <a:moveTo>
                  <a:pt x="67733" y="0"/>
                </a:moveTo>
                <a:lnTo>
                  <a:pt x="2954867" y="0"/>
                </a:lnTo>
                <a:cubicBezTo>
                  <a:pt x="2992275" y="0"/>
                  <a:pt x="3022600" y="30325"/>
                  <a:pt x="3022600" y="67733"/>
                </a:cubicBezTo>
                <a:lnTo>
                  <a:pt x="3022600" y="474133"/>
                </a:lnTo>
                <a:cubicBezTo>
                  <a:pt x="3022600" y="511541"/>
                  <a:pt x="2992275" y="541867"/>
                  <a:pt x="2954867" y="541867"/>
                </a:cubicBezTo>
                <a:lnTo>
                  <a:pt x="67733" y="541867"/>
                </a:lnTo>
                <a:cubicBezTo>
                  <a:pt x="30325" y="541867"/>
                  <a:pt x="0" y="511541"/>
                  <a:pt x="0" y="474133"/>
                </a:cubicBezTo>
                <a:lnTo>
                  <a:pt x="0" y="67733"/>
                </a:lnTo>
                <a:cubicBezTo>
                  <a:pt x="0" y="30350"/>
                  <a:pt x="30350" y="0"/>
                  <a:pt x="67733" y="0"/>
                </a:cubicBezTo>
                <a:close/>
              </a:path>
            </a:pathLst>
          </a:custGeom>
          <a:solidFill>
            <a:srgbClr val="F5F5F3"/>
          </a:solidFill>
          <a:ln/>
        </p:spPr>
        <p:txBody>
          <a:bodyPr/>
          <a:lstStyle/>
          <a:p>
            <a:endParaRPr lang="en-GB"/>
          </a:p>
        </p:txBody>
      </p:sp>
      <p:sp>
        <p:nvSpPr>
          <p:cNvPr id="9" name="Text 6"/>
          <p:cNvSpPr/>
          <p:nvPr/>
        </p:nvSpPr>
        <p:spPr>
          <a:xfrm>
            <a:off x="482600" y="6117167"/>
            <a:ext cx="2937933"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p:cNvSpPr/>
          <p:nvPr/>
        </p:nvSpPr>
        <p:spPr>
          <a:xfrm>
            <a:off x="465667" y="6286500"/>
            <a:ext cx="2971800" cy="237067"/>
          </a:xfrm>
          <a:prstGeom prst="rect">
            <a:avLst/>
          </a:prstGeom>
          <a:noFill/>
          <a:ln/>
        </p:spPr>
        <p:txBody>
          <a:bodyPr wrap="square" lIns="0" tIns="0" rIns="0" bIns="0" rtlCol="0" anchor="ctr"/>
          <a:lstStyle/>
          <a:p>
            <a:pPr algn="ctr">
              <a:lnSpc>
                <a:spcPct val="120000"/>
              </a:lnSpc>
            </a:pPr>
            <a:r>
              <a:rPr lang="en-GB" sz="1333" b="1">
                <a:solidFill>
                  <a:srgbClr val="2C5F5D"/>
                </a:solidFill>
                <a:latin typeface="Calibri"/>
                <a:ea typeface="Calibri"/>
                <a:cs typeface="Calibri"/>
              </a:rPr>
              <a:t>0.703</a:t>
            </a:r>
            <a:endParaRPr lang="en-GB" sz="1600">
              <a:latin typeface="Calibri"/>
              <a:ea typeface="Calibri"/>
              <a:cs typeface="Calibri"/>
            </a:endParaRPr>
          </a:p>
        </p:txBody>
      </p:sp>
      <p:sp>
        <p:nvSpPr>
          <p:cNvPr id="11" name="Shape 8"/>
          <p:cNvSpPr/>
          <p:nvPr/>
        </p:nvSpPr>
        <p:spPr>
          <a:xfrm>
            <a:off x="3564467" y="6049433"/>
            <a:ext cx="3022600" cy="541867"/>
          </a:xfrm>
          <a:custGeom>
            <a:avLst/>
            <a:gdLst/>
            <a:ahLst/>
            <a:cxnLst/>
            <a:rect l="l" t="t" r="r" b="b"/>
            <a:pathLst>
              <a:path w="3022600" h="541867">
                <a:moveTo>
                  <a:pt x="67733" y="0"/>
                </a:moveTo>
                <a:lnTo>
                  <a:pt x="2954867" y="0"/>
                </a:lnTo>
                <a:cubicBezTo>
                  <a:pt x="2992275" y="0"/>
                  <a:pt x="3022600" y="30325"/>
                  <a:pt x="3022600" y="67733"/>
                </a:cubicBezTo>
                <a:lnTo>
                  <a:pt x="3022600" y="474133"/>
                </a:lnTo>
                <a:cubicBezTo>
                  <a:pt x="3022600" y="511541"/>
                  <a:pt x="2992275" y="541867"/>
                  <a:pt x="2954867" y="541867"/>
                </a:cubicBezTo>
                <a:lnTo>
                  <a:pt x="67733" y="541867"/>
                </a:lnTo>
                <a:cubicBezTo>
                  <a:pt x="30325" y="541867"/>
                  <a:pt x="0" y="511541"/>
                  <a:pt x="0" y="474133"/>
                </a:cubicBezTo>
                <a:lnTo>
                  <a:pt x="0" y="67733"/>
                </a:lnTo>
                <a:cubicBezTo>
                  <a:pt x="0" y="30350"/>
                  <a:pt x="30350" y="0"/>
                  <a:pt x="67733" y="0"/>
                </a:cubicBezTo>
                <a:close/>
              </a:path>
            </a:pathLst>
          </a:custGeom>
          <a:solidFill>
            <a:srgbClr val="F5F5F3"/>
          </a:solidFill>
          <a:ln/>
        </p:spPr>
        <p:txBody>
          <a:bodyPr/>
          <a:lstStyle/>
          <a:p>
            <a:endParaRPr lang="en-GB"/>
          </a:p>
        </p:txBody>
      </p:sp>
      <p:sp>
        <p:nvSpPr>
          <p:cNvPr id="12" name="Text 9"/>
          <p:cNvSpPr/>
          <p:nvPr/>
        </p:nvSpPr>
        <p:spPr>
          <a:xfrm>
            <a:off x="3606800" y="6117167"/>
            <a:ext cx="2937933"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Spearman r</a:t>
            </a:r>
            <a:endParaRPr lang="en-GB" sz="1600">
              <a:latin typeface="Calibri"/>
              <a:ea typeface="Calibri"/>
              <a:cs typeface="Calibri"/>
            </a:endParaRPr>
          </a:p>
        </p:txBody>
      </p:sp>
      <p:sp>
        <p:nvSpPr>
          <p:cNvPr id="13" name="Text 10"/>
          <p:cNvSpPr/>
          <p:nvPr/>
        </p:nvSpPr>
        <p:spPr>
          <a:xfrm>
            <a:off x="3589867" y="6286500"/>
            <a:ext cx="2971800" cy="237067"/>
          </a:xfrm>
          <a:prstGeom prst="rect">
            <a:avLst/>
          </a:prstGeom>
          <a:noFill/>
          <a:ln/>
        </p:spPr>
        <p:txBody>
          <a:bodyPr wrap="square" lIns="0" tIns="0" rIns="0" bIns="0" rtlCol="0" anchor="ctr"/>
          <a:lstStyle/>
          <a:p>
            <a:pPr algn="ctr">
              <a:lnSpc>
                <a:spcPct val="120000"/>
              </a:lnSpc>
            </a:pPr>
            <a:r>
              <a:rPr lang="en-GB" sz="1333" b="1">
                <a:solidFill>
                  <a:srgbClr val="2C5F5D"/>
                </a:solidFill>
                <a:latin typeface="Calibri"/>
                <a:ea typeface="Calibri"/>
                <a:cs typeface="Calibri"/>
              </a:rPr>
              <a:t>0.708</a:t>
            </a:r>
            <a:endParaRPr lang="en-GB" sz="1600">
              <a:latin typeface="Calibri"/>
              <a:ea typeface="Calibri"/>
              <a:cs typeface="Calibri"/>
            </a:endParaRPr>
          </a:p>
        </p:txBody>
      </p:sp>
      <p:sp>
        <p:nvSpPr>
          <p:cNvPr id="14" name="Shape 11"/>
          <p:cNvSpPr/>
          <p:nvPr/>
        </p:nvSpPr>
        <p:spPr>
          <a:xfrm>
            <a:off x="6824133" y="1049867"/>
            <a:ext cx="5029200" cy="2743200"/>
          </a:xfrm>
          <a:custGeom>
            <a:avLst/>
            <a:gdLst/>
            <a:ahLst/>
            <a:cxnLst/>
            <a:rect l="l" t="t" r="r" b="b"/>
            <a:pathLst>
              <a:path w="5029200" h="2743200">
                <a:moveTo>
                  <a:pt x="101608" y="0"/>
                </a:moveTo>
                <a:lnTo>
                  <a:pt x="4927592" y="0"/>
                </a:lnTo>
                <a:cubicBezTo>
                  <a:pt x="4983708" y="0"/>
                  <a:pt x="5029200" y="45492"/>
                  <a:pt x="5029200" y="101608"/>
                </a:cubicBezTo>
                <a:lnTo>
                  <a:pt x="5029200" y="2641592"/>
                </a:lnTo>
                <a:cubicBezTo>
                  <a:pt x="5029200" y="2697708"/>
                  <a:pt x="4983708" y="2743200"/>
                  <a:pt x="4927592" y="2743200"/>
                </a:cubicBezTo>
                <a:lnTo>
                  <a:pt x="101608" y="2743200"/>
                </a:lnTo>
                <a:cubicBezTo>
                  <a:pt x="45492" y="2743200"/>
                  <a:pt x="0" y="2697708"/>
                  <a:pt x="0" y="2641592"/>
                </a:cubicBezTo>
                <a:lnTo>
                  <a:pt x="0" y="101608"/>
                </a:lnTo>
                <a:cubicBezTo>
                  <a:pt x="0" y="45529"/>
                  <a:pt x="45529" y="0"/>
                  <a:pt x="101608" y="0"/>
                </a:cubicBezTo>
                <a:close/>
              </a:path>
            </a:pathLst>
          </a:custGeom>
          <a:gradFill flip="none" rotWithShape="1">
            <a:gsLst>
              <a:gs pos="0">
                <a:srgbClr val="2C5F5D"/>
              </a:gs>
              <a:gs pos="100000">
                <a:srgbClr val="5A7A79"/>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15" name="Shape 12"/>
          <p:cNvSpPr/>
          <p:nvPr/>
        </p:nvSpPr>
        <p:spPr>
          <a:xfrm>
            <a:off x="6971242" y="1227667"/>
            <a:ext cx="171450" cy="152400"/>
          </a:xfrm>
          <a:custGeom>
            <a:avLst/>
            <a:gdLst/>
            <a:ahLst/>
            <a:cxnLst/>
            <a:rect l="l" t="t" r="r" b="b"/>
            <a:pathLst>
              <a:path w="171450" h="152400">
                <a:moveTo>
                  <a:pt x="95250" y="0"/>
                </a:moveTo>
                <a:cubicBezTo>
                  <a:pt x="84743" y="0"/>
                  <a:pt x="76200" y="8543"/>
                  <a:pt x="76200" y="19050"/>
                </a:cubicBezTo>
                <a:lnTo>
                  <a:pt x="76200" y="28575"/>
                </a:lnTo>
                <a:lnTo>
                  <a:pt x="61912" y="28575"/>
                </a:lnTo>
                <a:lnTo>
                  <a:pt x="61912" y="7144"/>
                </a:lnTo>
                <a:cubicBezTo>
                  <a:pt x="61912" y="3185"/>
                  <a:pt x="58728" y="0"/>
                  <a:pt x="54769" y="0"/>
                </a:cubicBezTo>
                <a:cubicBezTo>
                  <a:pt x="50810" y="0"/>
                  <a:pt x="47625" y="3185"/>
                  <a:pt x="47625" y="7144"/>
                </a:cubicBezTo>
                <a:lnTo>
                  <a:pt x="47625" y="28575"/>
                </a:lnTo>
                <a:lnTo>
                  <a:pt x="28575" y="28575"/>
                </a:lnTo>
                <a:lnTo>
                  <a:pt x="28575" y="7144"/>
                </a:lnTo>
                <a:cubicBezTo>
                  <a:pt x="28575" y="3185"/>
                  <a:pt x="25390" y="0"/>
                  <a:pt x="21431" y="0"/>
                </a:cubicBezTo>
                <a:cubicBezTo>
                  <a:pt x="17472" y="0"/>
                  <a:pt x="14288" y="3185"/>
                  <a:pt x="14288" y="7144"/>
                </a:cubicBezTo>
                <a:lnTo>
                  <a:pt x="14288" y="29170"/>
                </a:lnTo>
                <a:cubicBezTo>
                  <a:pt x="6072" y="31284"/>
                  <a:pt x="0" y="38755"/>
                  <a:pt x="0" y="47625"/>
                </a:cubicBezTo>
                <a:lnTo>
                  <a:pt x="0" y="133350"/>
                </a:lnTo>
                <a:cubicBezTo>
                  <a:pt x="0" y="143857"/>
                  <a:pt x="8543" y="152400"/>
                  <a:pt x="19050" y="152400"/>
                </a:cubicBezTo>
                <a:lnTo>
                  <a:pt x="152400" y="152400"/>
                </a:lnTo>
                <a:cubicBezTo>
                  <a:pt x="162907" y="152400"/>
                  <a:pt x="171450" y="143857"/>
                  <a:pt x="171450" y="133350"/>
                </a:cubicBezTo>
                <a:lnTo>
                  <a:pt x="171450" y="76200"/>
                </a:lnTo>
                <a:cubicBezTo>
                  <a:pt x="171450" y="65693"/>
                  <a:pt x="162907" y="57150"/>
                  <a:pt x="152400" y="57150"/>
                </a:cubicBezTo>
                <a:lnTo>
                  <a:pt x="133350" y="57150"/>
                </a:lnTo>
                <a:lnTo>
                  <a:pt x="133350" y="19050"/>
                </a:lnTo>
                <a:cubicBezTo>
                  <a:pt x="133350" y="8543"/>
                  <a:pt x="124807" y="0"/>
                  <a:pt x="114300" y="0"/>
                </a:cubicBezTo>
                <a:lnTo>
                  <a:pt x="95250" y="0"/>
                </a:lnTo>
                <a:close/>
                <a:moveTo>
                  <a:pt x="114300" y="33338"/>
                </a:moveTo>
                <a:lnTo>
                  <a:pt x="114300" y="42863"/>
                </a:lnTo>
                <a:cubicBezTo>
                  <a:pt x="114300" y="45482"/>
                  <a:pt x="112157" y="47625"/>
                  <a:pt x="109537" y="47625"/>
                </a:cubicBezTo>
                <a:lnTo>
                  <a:pt x="100013" y="47625"/>
                </a:lnTo>
                <a:cubicBezTo>
                  <a:pt x="97393" y="47625"/>
                  <a:pt x="95250" y="45482"/>
                  <a:pt x="95250" y="42863"/>
                </a:cubicBezTo>
                <a:lnTo>
                  <a:pt x="95250" y="33338"/>
                </a:lnTo>
                <a:cubicBezTo>
                  <a:pt x="95250" y="30718"/>
                  <a:pt x="97393" y="28575"/>
                  <a:pt x="100013" y="28575"/>
                </a:cubicBezTo>
                <a:lnTo>
                  <a:pt x="109537" y="28575"/>
                </a:lnTo>
                <a:cubicBezTo>
                  <a:pt x="112157" y="28575"/>
                  <a:pt x="114300" y="30718"/>
                  <a:pt x="114300" y="33338"/>
                </a:cubicBezTo>
                <a:close/>
                <a:moveTo>
                  <a:pt x="109537" y="57150"/>
                </a:moveTo>
                <a:cubicBezTo>
                  <a:pt x="112157" y="57150"/>
                  <a:pt x="114300" y="59293"/>
                  <a:pt x="114300" y="61912"/>
                </a:cubicBezTo>
                <a:lnTo>
                  <a:pt x="114300" y="71438"/>
                </a:lnTo>
                <a:cubicBezTo>
                  <a:pt x="114300" y="74057"/>
                  <a:pt x="112157" y="76200"/>
                  <a:pt x="109537" y="76200"/>
                </a:cubicBezTo>
                <a:lnTo>
                  <a:pt x="100013" y="76200"/>
                </a:lnTo>
                <a:cubicBezTo>
                  <a:pt x="97393" y="76200"/>
                  <a:pt x="95250" y="74057"/>
                  <a:pt x="95250" y="71438"/>
                </a:cubicBezTo>
                <a:lnTo>
                  <a:pt x="95250" y="61912"/>
                </a:lnTo>
                <a:cubicBezTo>
                  <a:pt x="95250" y="59293"/>
                  <a:pt x="97393" y="57150"/>
                  <a:pt x="100013" y="57150"/>
                </a:cubicBezTo>
                <a:lnTo>
                  <a:pt x="109537" y="57150"/>
                </a:lnTo>
                <a:close/>
                <a:moveTo>
                  <a:pt x="114300" y="90488"/>
                </a:moveTo>
                <a:lnTo>
                  <a:pt x="114300" y="100013"/>
                </a:lnTo>
                <a:cubicBezTo>
                  <a:pt x="114300" y="102632"/>
                  <a:pt x="112157" y="104775"/>
                  <a:pt x="109537" y="104775"/>
                </a:cubicBezTo>
                <a:lnTo>
                  <a:pt x="100013" y="104775"/>
                </a:lnTo>
                <a:cubicBezTo>
                  <a:pt x="97393" y="104775"/>
                  <a:pt x="95250" y="102632"/>
                  <a:pt x="95250" y="100013"/>
                </a:cubicBezTo>
                <a:lnTo>
                  <a:pt x="95250" y="90488"/>
                </a:lnTo>
                <a:cubicBezTo>
                  <a:pt x="95250" y="87868"/>
                  <a:pt x="97393" y="85725"/>
                  <a:pt x="100013" y="85725"/>
                </a:cubicBezTo>
                <a:lnTo>
                  <a:pt x="109537" y="85725"/>
                </a:lnTo>
                <a:cubicBezTo>
                  <a:pt x="112157" y="85725"/>
                  <a:pt x="114300" y="87868"/>
                  <a:pt x="114300" y="90488"/>
                </a:cubicBezTo>
                <a:close/>
                <a:moveTo>
                  <a:pt x="147638" y="85725"/>
                </a:moveTo>
                <a:cubicBezTo>
                  <a:pt x="150257" y="85725"/>
                  <a:pt x="152400" y="87868"/>
                  <a:pt x="152400" y="90488"/>
                </a:cubicBezTo>
                <a:lnTo>
                  <a:pt x="152400" y="100013"/>
                </a:lnTo>
                <a:cubicBezTo>
                  <a:pt x="152400" y="102632"/>
                  <a:pt x="150257" y="104775"/>
                  <a:pt x="147638" y="104775"/>
                </a:cubicBezTo>
                <a:lnTo>
                  <a:pt x="138113" y="104775"/>
                </a:lnTo>
                <a:cubicBezTo>
                  <a:pt x="135493" y="104775"/>
                  <a:pt x="133350" y="102632"/>
                  <a:pt x="133350" y="100013"/>
                </a:cubicBezTo>
                <a:lnTo>
                  <a:pt x="133350" y="90488"/>
                </a:lnTo>
                <a:cubicBezTo>
                  <a:pt x="133350" y="87868"/>
                  <a:pt x="135493" y="85725"/>
                  <a:pt x="138113" y="85725"/>
                </a:cubicBezTo>
                <a:lnTo>
                  <a:pt x="147638" y="85725"/>
                </a:lnTo>
                <a:close/>
                <a:moveTo>
                  <a:pt x="76200" y="90488"/>
                </a:moveTo>
                <a:lnTo>
                  <a:pt x="76200" y="100013"/>
                </a:lnTo>
                <a:cubicBezTo>
                  <a:pt x="76200" y="102632"/>
                  <a:pt x="74057" y="104775"/>
                  <a:pt x="71438" y="104775"/>
                </a:cubicBezTo>
                <a:lnTo>
                  <a:pt x="61912" y="104775"/>
                </a:lnTo>
                <a:cubicBezTo>
                  <a:pt x="59293" y="104775"/>
                  <a:pt x="57150" y="102632"/>
                  <a:pt x="57150" y="100013"/>
                </a:cubicBezTo>
                <a:lnTo>
                  <a:pt x="57150" y="90488"/>
                </a:lnTo>
                <a:cubicBezTo>
                  <a:pt x="57150" y="87868"/>
                  <a:pt x="59293" y="85725"/>
                  <a:pt x="61912" y="85725"/>
                </a:cubicBezTo>
                <a:lnTo>
                  <a:pt x="71438" y="85725"/>
                </a:lnTo>
                <a:cubicBezTo>
                  <a:pt x="74057" y="85725"/>
                  <a:pt x="76200" y="87868"/>
                  <a:pt x="76200" y="90488"/>
                </a:cubicBezTo>
                <a:close/>
                <a:moveTo>
                  <a:pt x="71438" y="57150"/>
                </a:moveTo>
                <a:cubicBezTo>
                  <a:pt x="74057" y="57150"/>
                  <a:pt x="76200" y="59293"/>
                  <a:pt x="76200" y="61912"/>
                </a:cubicBezTo>
                <a:lnTo>
                  <a:pt x="76200" y="71438"/>
                </a:lnTo>
                <a:cubicBezTo>
                  <a:pt x="76200" y="74057"/>
                  <a:pt x="74057" y="76200"/>
                  <a:pt x="71438" y="76200"/>
                </a:cubicBezTo>
                <a:lnTo>
                  <a:pt x="61912" y="76200"/>
                </a:lnTo>
                <a:cubicBezTo>
                  <a:pt x="59293" y="76200"/>
                  <a:pt x="57150" y="74057"/>
                  <a:pt x="57150" y="71438"/>
                </a:cubicBezTo>
                <a:lnTo>
                  <a:pt x="57150" y="61912"/>
                </a:lnTo>
                <a:cubicBezTo>
                  <a:pt x="57150" y="59293"/>
                  <a:pt x="59293" y="57150"/>
                  <a:pt x="61912" y="57150"/>
                </a:cubicBezTo>
                <a:lnTo>
                  <a:pt x="71438" y="57150"/>
                </a:lnTo>
                <a:close/>
                <a:moveTo>
                  <a:pt x="38100" y="90488"/>
                </a:moveTo>
                <a:lnTo>
                  <a:pt x="38100" y="100013"/>
                </a:lnTo>
                <a:cubicBezTo>
                  <a:pt x="38100" y="102632"/>
                  <a:pt x="35957" y="104775"/>
                  <a:pt x="33338" y="104775"/>
                </a:cubicBezTo>
                <a:lnTo>
                  <a:pt x="23813" y="104775"/>
                </a:lnTo>
                <a:cubicBezTo>
                  <a:pt x="21193" y="104775"/>
                  <a:pt x="19050" y="102632"/>
                  <a:pt x="19050" y="100013"/>
                </a:cubicBezTo>
                <a:lnTo>
                  <a:pt x="19050" y="90488"/>
                </a:lnTo>
                <a:cubicBezTo>
                  <a:pt x="19050" y="87868"/>
                  <a:pt x="21193" y="85725"/>
                  <a:pt x="23813" y="85725"/>
                </a:cubicBezTo>
                <a:lnTo>
                  <a:pt x="33338" y="85725"/>
                </a:lnTo>
                <a:cubicBezTo>
                  <a:pt x="35957" y="85725"/>
                  <a:pt x="38100" y="87868"/>
                  <a:pt x="38100" y="90488"/>
                </a:cubicBezTo>
                <a:close/>
                <a:moveTo>
                  <a:pt x="33338" y="57150"/>
                </a:moveTo>
                <a:cubicBezTo>
                  <a:pt x="35957" y="57150"/>
                  <a:pt x="38100" y="59293"/>
                  <a:pt x="38100" y="61912"/>
                </a:cubicBezTo>
                <a:lnTo>
                  <a:pt x="38100" y="71438"/>
                </a:lnTo>
                <a:cubicBezTo>
                  <a:pt x="38100" y="74057"/>
                  <a:pt x="35957" y="76200"/>
                  <a:pt x="33338" y="76200"/>
                </a:cubicBezTo>
                <a:lnTo>
                  <a:pt x="23813" y="76200"/>
                </a:lnTo>
                <a:cubicBezTo>
                  <a:pt x="21193" y="76200"/>
                  <a:pt x="19050" y="74057"/>
                  <a:pt x="19050" y="71438"/>
                </a:cubicBezTo>
                <a:lnTo>
                  <a:pt x="19050" y="61912"/>
                </a:lnTo>
                <a:cubicBezTo>
                  <a:pt x="19050" y="59293"/>
                  <a:pt x="21193" y="57150"/>
                  <a:pt x="23813" y="57150"/>
                </a:cubicBezTo>
                <a:lnTo>
                  <a:pt x="33338" y="57150"/>
                </a:lnTo>
                <a:close/>
              </a:path>
            </a:pathLst>
          </a:custGeom>
          <a:solidFill>
            <a:srgbClr val="FFFFFF"/>
          </a:solidFill>
          <a:ln/>
        </p:spPr>
        <p:txBody>
          <a:bodyPr/>
          <a:lstStyle/>
          <a:p>
            <a:endParaRPr lang="en-GB"/>
          </a:p>
        </p:txBody>
      </p:sp>
      <p:sp>
        <p:nvSpPr>
          <p:cNvPr id="16" name="Text 13"/>
          <p:cNvSpPr/>
          <p:nvPr/>
        </p:nvSpPr>
        <p:spPr>
          <a:xfrm>
            <a:off x="7154333" y="1185333"/>
            <a:ext cx="4639733" cy="237067"/>
          </a:xfrm>
          <a:prstGeom prst="rect">
            <a:avLst/>
          </a:prstGeom>
          <a:noFill/>
          <a:ln/>
        </p:spPr>
        <p:txBody>
          <a:bodyPr wrap="square" lIns="0" tIns="0" rIns="0" bIns="0" rtlCol="0" anchor="ctr"/>
          <a:lstStyle/>
          <a:p>
            <a:pPr>
              <a:lnSpc>
                <a:spcPct val="130000"/>
              </a:lnSpc>
            </a:pPr>
            <a:r>
              <a:rPr lang="en-GB" sz="1200" b="1">
                <a:solidFill>
                  <a:srgbClr val="FFFFFF"/>
                </a:solidFill>
                <a:latin typeface="Calibri"/>
                <a:ea typeface="Calibri"/>
                <a:cs typeface="Calibri"/>
              </a:rPr>
              <a:t>UHI Definition &amp; Calculation</a:t>
            </a:r>
            <a:endParaRPr lang="en-GB" sz="1600">
              <a:latin typeface="Calibri"/>
              <a:ea typeface="Calibri"/>
              <a:cs typeface="Calibri"/>
            </a:endParaRPr>
          </a:p>
        </p:txBody>
      </p:sp>
      <p:sp>
        <p:nvSpPr>
          <p:cNvPr id="17" name="Shape 14"/>
          <p:cNvSpPr/>
          <p:nvPr/>
        </p:nvSpPr>
        <p:spPr>
          <a:xfrm>
            <a:off x="6959600" y="1490133"/>
            <a:ext cx="4758267" cy="711200"/>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18" name="Text 15"/>
          <p:cNvSpPr/>
          <p:nvPr/>
        </p:nvSpPr>
        <p:spPr>
          <a:xfrm>
            <a:off x="7027333" y="1557867"/>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Academic Definition</a:t>
            </a:r>
            <a:endParaRPr lang="en-GB" sz="1600">
              <a:latin typeface="Calibri"/>
              <a:ea typeface="Calibri"/>
              <a:cs typeface="Calibri"/>
            </a:endParaRPr>
          </a:p>
        </p:txBody>
      </p:sp>
      <p:sp>
        <p:nvSpPr>
          <p:cNvPr id="19" name="Text 16"/>
          <p:cNvSpPr/>
          <p:nvPr/>
        </p:nvSpPr>
        <p:spPr>
          <a:xfrm>
            <a:off x="7027333" y="1761067"/>
            <a:ext cx="4690533" cy="37253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Temperature difference between </a:t>
            </a:r>
            <a:r>
              <a:rPr lang="en-GB" sz="1067" b="1">
                <a:solidFill>
                  <a:srgbClr val="FFFFFF"/>
                </a:solidFill>
                <a:latin typeface="Calibri"/>
                <a:ea typeface="Calibri"/>
                <a:cs typeface="Calibri"/>
              </a:rPr>
              <a:t>urban canopy level</a:t>
            </a:r>
            <a:r>
              <a:rPr lang="en-GB" sz="1067">
                <a:solidFill>
                  <a:srgbClr val="FFFFFF"/>
                </a:solidFill>
                <a:latin typeface="Calibri"/>
                <a:ea typeface="Calibri"/>
                <a:cs typeface="Calibri"/>
              </a:rPr>
              <a:t> and </a:t>
            </a:r>
            <a:r>
              <a:rPr lang="en-GB" sz="1067" b="1">
                <a:solidFill>
                  <a:srgbClr val="FFFFFF"/>
                </a:solidFill>
                <a:latin typeface="Calibri"/>
                <a:ea typeface="Calibri"/>
                <a:cs typeface="Calibri"/>
              </a:rPr>
              <a:t>reference height/rural</a:t>
            </a:r>
            <a:r>
              <a:rPr lang="en-GB" sz="1067">
                <a:solidFill>
                  <a:srgbClr val="FFFFFF"/>
                </a:solidFill>
                <a:latin typeface="Calibri"/>
                <a:ea typeface="Calibri"/>
                <a:cs typeface="Calibri"/>
              </a:rPr>
              <a:t> at the same time</a:t>
            </a:r>
            <a:endParaRPr lang="en-GB" sz="1600">
              <a:latin typeface="Calibri"/>
              <a:ea typeface="Calibri"/>
              <a:cs typeface="Calibri"/>
            </a:endParaRPr>
          </a:p>
        </p:txBody>
      </p:sp>
      <p:sp>
        <p:nvSpPr>
          <p:cNvPr id="20" name="Shape 17"/>
          <p:cNvSpPr/>
          <p:nvPr/>
        </p:nvSpPr>
        <p:spPr>
          <a:xfrm>
            <a:off x="6959600" y="2269067"/>
            <a:ext cx="4758267" cy="609600"/>
          </a:xfrm>
          <a:custGeom>
            <a:avLst/>
            <a:gdLst/>
            <a:ahLst/>
            <a:cxnLst/>
            <a:rect l="l" t="t" r="r" b="b"/>
            <a:pathLst>
              <a:path w="4758267" h="609600">
                <a:moveTo>
                  <a:pt x="67733" y="0"/>
                </a:moveTo>
                <a:lnTo>
                  <a:pt x="4690534" y="0"/>
                </a:lnTo>
                <a:cubicBezTo>
                  <a:pt x="4727942" y="0"/>
                  <a:pt x="4758267" y="30325"/>
                  <a:pt x="4758267" y="67733"/>
                </a:cubicBezTo>
                <a:lnTo>
                  <a:pt x="4758267" y="541867"/>
                </a:lnTo>
                <a:cubicBezTo>
                  <a:pt x="4758267" y="579275"/>
                  <a:pt x="4727942" y="609600"/>
                  <a:pt x="4690534" y="609600"/>
                </a:cubicBezTo>
                <a:lnTo>
                  <a:pt x="67733" y="609600"/>
                </a:lnTo>
                <a:cubicBezTo>
                  <a:pt x="30325" y="609600"/>
                  <a:pt x="0" y="579275"/>
                  <a:pt x="0" y="541867"/>
                </a:cubicBezTo>
                <a:lnTo>
                  <a:pt x="0" y="67733"/>
                </a:lnTo>
                <a:cubicBezTo>
                  <a:pt x="0" y="30325"/>
                  <a:pt x="30325" y="0"/>
                  <a:pt x="67733" y="0"/>
                </a:cubicBezTo>
                <a:close/>
              </a:path>
            </a:pathLst>
          </a:custGeom>
          <a:solidFill>
            <a:srgbClr val="FFFFFF">
              <a:alpha val="10196"/>
            </a:srgbClr>
          </a:solidFill>
          <a:ln/>
        </p:spPr>
        <p:txBody>
          <a:bodyPr/>
          <a:lstStyle/>
          <a:p>
            <a:endParaRPr lang="en-GB"/>
          </a:p>
        </p:txBody>
      </p:sp>
      <p:sp>
        <p:nvSpPr>
          <p:cNvPr id="21" name="Text 18"/>
          <p:cNvSpPr/>
          <p:nvPr/>
        </p:nvSpPr>
        <p:spPr>
          <a:xfrm>
            <a:off x="7027333" y="2336800"/>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Calculation Formula</a:t>
            </a:r>
            <a:endParaRPr lang="en-GB" sz="1600">
              <a:latin typeface="Calibri"/>
              <a:ea typeface="Calibri"/>
              <a:cs typeface="Calibri"/>
            </a:endParaRPr>
          </a:p>
        </p:txBody>
      </p:sp>
      <p:sp>
        <p:nvSpPr>
          <p:cNvPr id="22" name="Shape 19"/>
          <p:cNvSpPr/>
          <p:nvPr/>
        </p:nvSpPr>
        <p:spPr>
          <a:xfrm>
            <a:off x="7027333" y="2540000"/>
            <a:ext cx="4622800" cy="270933"/>
          </a:xfrm>
          <a:custGeom>
            <a:avLst/>
            <a:gdLst/>
            <a:ahLst/>
            <a:cxnLst/>
            <a:rect l="l" t="t" r="r" b="b"/>
            <a:pathLst>
              <a:path w="4622800" h="270933">
                <a:moveTo>
                  <a:pt x="33867" y="0"/>
                </a:moveTo>
                <a:lnTo>
                  <a:pt x="4588933" y="0"/>
                </a:lnTo>
                <a:cubicBezTo>
                  <a:pt x="4607637" y="0"/>
                  <a:pt x="4622800" y="15163"/>
                  <a:pt x="4622800" y="33867"/>
                </a:cubicBezTo>
                <a:lnTo>
                  <a:pt x="4622800" y="237067"/>
                </a:lnTo>
                <a:cubicBezTo>
                  <a:pt x="4622800" y="255771"/>
                  <a:pt x="4607637" y="270933"/>
                  <a:pt x="4588933" y="270933"/>
                </a:cubicBezTo>
                <a:lnTo>
                  <a:pt x="33867" y="270933"/>
                </a:lnTo>
                <a:cubicBezTo>
                  <a:pt x="15163" y="270933"/>
                  <a:pt x="0" y="255771"/>
                  <a:pt x="0" y="237067"/>
                </a:cubicBezTo>
                <a:lnTo>
                  <a:pt x="0" y="33867"/>
                </a:lnTo>
                <a:cubicBezTo>
                  <a:pt x="0" y="15175"/>
                  <a:pt x="15175" y="0"/>
                  <a:pt x="33867" y="0"/>
                </a:cubicBezTo>
                <a:close/>
              </a:path>
            </a:pathLst>
          </a:custGeom>
          <a:solidFill>
            <a:srgbClr val="FFFFFF">
              <a:alpha val="20000"/>
            </a:srgbClr>
          </a:solidFill>
          <a:ln/>
        </p:spPr>
        <p:txBody>
          <a:bodyPr/>
          <a:lstStyle/>
          <a:p>
            <a:endParaRPr lang="en-GB"/>
          </a:p>
        </p:txBody>
      </p:sp>
      <p:sp>
        <p:nvSpPr>
          <p:cNvPr id="23" name="Text 20"/>
          <p:cNvSpPr/>
          <p:nvPr/>
        </p:nvSpPr>
        <p:spPr>
          <a:xfrm>
            <a:off x="7027333" y="2573867"/>
            <a:ext cx="4622800" cy="203200"/>
          </a:xfrm>
          <a:prstGeom prst="rect">
            <a:avLst/>
          </a:prstGeom>
          <a:noFill/>
          <a:ln/>
        </p:spPr>
        <p:txBody>
          <a:bodyPr wrap="square" lIns="0" tIns="0" rIns="0" bIns="0" rtlCol="0" anchor="ctr"/>
          <a:lstStyle/>
          <a:p>
            <a:pPr algn="ctr">
              <a:lnSpc>
                <a:spcPct val="130000"/>
              </a:lnSpc>
            </a:pPr>
            <a:r>
              <a:rPr lang="en-GB" sz="1067">
                <a:solidFill>
                  <a:srgbClr val="FFFFFF"/>
                </a:solidFill>
                <a:latin typeface="Calibri"/>
                <a:ea typeface="Calibri"/>
                <a:cs typeface="Calibri"/>
              </a:rPr>
              <a:t>UHII = TREFMXAV_U − TREFHT</a:t>
            </a:r>
            <a:endParaRPr lang="en-GB" sz="1600">
              <a:latin typeface="Calibri"/>
              <a:ea typeface="Calibri"/>
              <a:cs typeface="Calibri"/>
            </a:endParaRPr>
          </a:p>
        </p:txBody>
      </p:sp>
      <p:sp>
        <p:nvSpPr>
          <p:cNvPr id="24" name="Shape 21"/>
          <p:cNvSpPr/>
          <p:nvPr/>
        </p:nvSpPr>
        <p:spPr>
          <a:xfrm>
            <a:off x="6959600" y="2946400"/>
            <a:ext cx="4758267" cy="711200"/>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25" name="Text 22"/>
          <p:cNvSpPr/>
          <p:nvPr/>
        </p:nvSpPr>
        <p:spPr>
          <a:xfrm>
            <a:off x="7027333" y="3014133"/>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Physical Interpretation</a:t>
            </a:r>
            <a:endParaRPr lang="en-GB" sz="1600">
              <a:latin typeface="Calibri"/>
              <a:ea typeface="Calibri"/>
              <a:cs typeface="Calibri"/>
            </a:endParaRPr>
          </a:p>
        </p:txBody>
      </p:sp>
      <p:sp>
        <p:nvSpPr>
          <p:cNvPr id="26" name="Text 23"/>
          <p:cNvSpPr/>
          <p:nvPr/>
        </p:nvSpPr>
        <p:spPr>
          <a:xfrm>
            <a:off x="7027333" y="3217333"/>
            <a:ext cx="4690533" cy="37253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Reflects the amplifying effect of urban environment on background warming signals</a:t>
            </a:r>
            <a:endParaRPr lang="en-GB" sz="1600">
              <a:latin typeface="Calibri"/>
              <a:ea typeface="Calibri"/>
              <a:cs typeface="Calibri"/>
            </a:endParaRPr>
          </a:p>
        </p:txBody>
      </p:sp>
      <p:sp>
        <p:nvSpPr>
          <p:cNvPr id="27" name="Shape 24"/>
          <p:cNvSpPr/>
          <p:nvPr/>
        </p:nvSpPr>
        <p:spPr>
          <a:xfrm>
            <a:off x="6824133" y="3894667"/>
            <a:ext cx="5029200" cy="2167467"/>
          </a:xfrm>
          <a:custGeom>
            <a:avLst/>
            <a:gdLst/>
            <a:ahLst/>
            <a:cxnLst/>
            <a:rect l="l" t="t" r="r" b="b"/>
            <a:pathLst>
              <a:path w="5029200" h="2167467">
                <a:moveTo>
                  <a:pt x="101611" y="0"/>
                </a:moveTo>
                <a:lnTo>
                  <a:pt x="4927589" y="0"/>
                </a:lnTo>
                <a:cubicBezTo>
                  <a:pt x="4983707" y="0"/>
                  <a:pt x="5029200" y="45493"/>
                  <a:pt x="5029200" y="101611"/>
                </a:cubicBezTo>
                <a:lnTo>
                  <a:pt x="5029200" y="2065856"/>
                </a:lnTo>
                <a:cubicBezTo>
                  <a:pt x="5029200" y="2121974"/>
                  <a:pt x="4983707" y="2167467"/>
                  <a:pt x="4927589" y="2167467"/>
                </a:cubicBezTo>
                <a:lnTo>
                  <a:pt x="101611" y="2167467"/>
                </a:lnTo>
                <a:cubicBezTo>
                  <a:pt x="45493" y="2167467"/>
                  <a:pt x="0" y="2121974"/>
                  <a:pt x="0" y="2065856"/>
                </a:cubicBezTo>
                <a:lnTo>
                  <a:pt x="0" y="101611"/>
                </a:lnTo>
                <a:cubicBezTo>
                  <a:pt x="0" y="45530"/>
                  <a:pt x="45530" y="0"/>
                  <a:pt x="101611"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28" name="Shape 25"/>
          <p:cNvSpPr/>
          <p:nvPr/>
        </p:nvSpPr>
        <p:spPr>
          <a:xfrm>
            <a:off x="6976533" y="4064000"/>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29" name="Text 26"/>
          <p:cNvSpPr/>
          <p:nvPr/>
        </p:nvSpPr>
        <p:spPr>
          <a:xfrm>
            <a:off x="7128933" y="4030133"/>
            <a:ext cx="4656667"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UHI Trend Characteristics</a:t>
            </a:r>
            <a:endParaRPr lang="en-GB" sz="1600">
              <a:latin typeface="Calibri"/>
              <a:ea typeface="Calibri"/>
              <a:cs typeface="Calibri"/>
            </a:endParaRPr>
          </a:p>
        </p:txBody>
      </p:sp>
      <p:sp>
        <p:nvSpPr>
          <p:cNvPr id="30" name="Shape 27"/>
          <p:cNvSpPr/>
          <p:nvPr/>
        </p:nvSpPr>
        <p:spPr>
          <a:xfrm>
            <a:off x="6959600" y="4301067"/>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31" name="Text 28"/>
          <p:cNvSpPr/>
          <p:nvPr/>
        </p:nvSpPr>
        <p:spPr>
          <a:xfrm>
            <a:off x="7027333" y="4385733"/>
            <a:ext cx="999067"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2006-2010 Mean</a:t>
            </a:r>
            <a:endParaRPr lang="en-GB" sz="1600">
              <a:latin typeface="Calibri"/>
              <a:ea typeface="Calibri"/>
              <a:cs typeface="Calibri"/>
            </a:endParaRPr>
          </a:p>
        </p:txBody>
      </p:sp>
      <p:sp>
        <p:nvSpPr>
          <p:cNvPr id="32" name="Text 29"/>
          <p:cNvSpPr/>
          <p:nvPr/>
        </p:nvSpPr>
        <p:spPr>
          <a:xfrm>
            <a:off x="11239368" y="4368800"/>
            <a:ext cx="482600"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3.80 K</a:t>
            </a:r>
            <a:endParaRPr lang="en-GB" sz="1600">
              <a:latin typeface="Calibri"/>
              <a:ea typeface="Calibri"/>
              <a:cs typeface="Calibri"/>
            </a:endParaRPr>
          </a:p>
        </p:txBody>
      </p:sp>
      <p:sp>
        <p:nvSpPr>
          <p:cNvPr id="33" name="Shape 30"/>
          <p:cNvSpPr/>
          <p:nvPr/>
        </p:nvSpPr>
        <p:spPr>
          <a:xfrm>
            <a:off x="6959600" y="4707467"/>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34" name="Text 31"/>
          <p:cNvSpPr/>
          <p:nvPr/>
        </p:nvSpPr>
        <p:spPr>
          <a:xfrm>
            <a:off x="7027333" y="4792133"/>
            <a:ext cx="1007533"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2076-2080 Mean</a:t>
            </a:r>
            <a:endParaRPr lang="en-GB" sz="1600">
              <a:latin typeface="Calibri"/>
              <a:ea typeface="Calibri"/>
              <a:cs typeface="Calibri"/>
            </a:endParaRPr>
          </a:p>
        </p:txBody>
      </p:sp>
      <p:sp>
        <p:nvSpPr>
          <p:cNvPr id="35" name="Text 32"/>
          <p:cNvSpPr/>
          <p:nvPr/>
        </p:nvSpPr>
        <p:spPr>
          <a:xfrm>
            <a:off x="11274888" y="4775200"/>
            <a:ext cx="440267"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4.15 K</a:t>
            </a:r>
            <a:endParaRPr lang="en-GB" sz="1600">
              <a:latin typeface="Calibri"/>
              <a:ea typeface="Calibri"/>
              <a:cs typeface="Calibri"/>
            </a:endParaRPr>
          </a:p>
        </p:txBody>
      </p:sp>
      <p:sp>
        <p:nvSpPr>
          <p:cNvPr id="36" name="Shape 33"/>
          <p:cNvSpPr/>
          <p:nvPr/>
        </p:nvSpPr>
        <p:spPr>
          <a:xfrm>
            <a:off x="6968067" y="5122333"/>
            <a:ext cx="4741333" cy="389467"/>
          </a:xfrm>
          <a:custGeom>
            <a:avLst/>
            <a:gdLst/>
            <a:ahLst/>
            <a:cxnLst/>
            <a:rect l="l" t="t" r="r" b="b"/>
            <a:pathLst>
              <a:path w="4741333" h="389467">
                <a:moveTo>
                  <a:pt x="33868" y="0"/>
                </a:moveTo>
                <a:lnTo>
                  <a:pt x="4707465" y="0"/>
                </a:lnTo>
                <a:cubicBezTo>
                  <a:pt x="4726170" y="0"/>
                  <a:pt x="4741333" y="15163"/>
                  <a:pt x="4741333" y="33868"/>
                </a:cubicBezTo>
                <a:lnTo>
                  <a:pt x="4741333" y="355599"/>
                </a:lnTo>
                <a:cubicBezTo>
                  <a:pt x="4741333" y="374303"/>
                  <a:pt x="4726170" y="389467"/>
                  <a:pt x="4707465" y="389467"/>
                </a:cubicBezTo>
                <a:lnTo>
                  <a:pt x="33868" y="389467"/>
                </a:lnTo>
                <a:cubicBezTo>
                  <a:pt x="15163" y="389467"/>
                  <a:pt x="0" y="374303"/>
                  <a:pt x="0" y="355599"/>
                </a:cubicBezTo>
                <a:lnTo>
                  <a:pt x="0" y="33868"/>
                </a:lnTo>
                <a:cubicBezTo>
                  <a:pt x="0" y="15163"/>
                  <a:pt x="15163" y="0"/>
                  <a:pt x="33868" y="0"/>
                </a:cubicBezTo>
                <a:close/>
              </a:path>
            </a:pathLst>
          </a:custGeom>
          <a:solidFill>
            <a:srgbClr val="B87B5C">
              <a:alpha val="10196"/>
            </a:srgbClr>
          </a:solidFill>
          <a:ln w="25400">
            <a:solidFill>
              <a:srgbClr val="B87B5C"/>
            </a:solidFill>
            <a:prstDash val="solid"/>
          </a:ln>
        </p:spPr>
        <p:txBody>
          <a:bodyPr/>
          <a:lstStyle/>
          <a:p>
            <a:endParaRPr lang="en-GB"/>
          </a:p>
        </p:txBody>
      </p:sp>
      <p:sp>
        <p:nvSpPr>
          <p:cNvPr id="37" name="Text 34"/>
          <p:cNvSpPr/>
          <p:nvPr/>
        </p:nvSpPr>
        <p:spPr>
          <a:xfrm>
            <a:off x="7044267" y="5232400"/>
            <a:ext cx="821267" cy="169333"/>
          </a:xfrm>
          <a:prstGeom prst="rect">
            <a:avLst/>
          </a:prstGeom>
          <a:noFill/>
          <a:ln/>
        </p:spPr>
        <p:txBody>
          <a:bodyPr wrap="square" lIns="0" tIns="0" rIns="0" bIns="0" rtlCol="0" anchor="ctr"/>
          <a:lstStyle/>
          <a:p>
            <a:pPr>
              <a:lnSpc>
                <a:spcPct val="120000"/>
              </a:lnSpc>
            </a:pPr>
            <a:r>
              <a:rPr lang="en-GB" sz="933" b="1">
                <a:solidFill>
                  <a:srgbClr val="2C5F5D"/>
                </a:solidFill>
                <a:latin typeface="Calibri"/>
                <a:ea typeface="Calibri"/>
                <a:cs typeface="Calibri"/>
              </a:rPr>
              <a:t>Total Increase</a:t>
            </a:r>
            <a:endParaRPr lang="en-GB" sz="1600">
              <a:latin typeface="Calibri"/>
              <a:ea typeface="Calibri"/>
              <a:cs typeface="Calibri"/>
            </a:endParaRPr>
          </a:p>
        </p:txBody>
      </p:sp>
      <p:sp>
        <p:nvSpPr>
          <p:cNvPr id="38" name="Text 35"/>
          <p:cNvSpPr/>
          <p:nvPr/>
        </p:nvSpPr>
        <p:spPr>
          <a:xfrm>
            <a:off x="11083330" y="5198533"/>
            <a:ext cx="626533" cy="237067"/>
          </a:xfrm>
          <a:prstGeom prst="rect">
            <a:avLst/>
          </a:prstGeom>
          <a:noFill/>
          <a:ln/>
        </p:spPr>
        <p:txBody>
          <a:bodyPr wrap="square" lIns="0" tIns="0" rIns="0" bIns="0" rtlCol="0" anchor="ctr"/>
          <a:lstStyle/>
          <a:p>
            <a:pPr>
              <a:lnSpc>
                <a:spcPct val="130000"/>
              </a:lnSpc>
            </a:pPr>
            <a:r>
              <a:rPr lang="en-GB" sz="1200" b="1">
                <a:solidFill>
                  <a:srgbClr val="B87B5C"/>
                </a:solidFill>
                <a:latin typeface="Calibri"/>
                <a:ea typeface="Calibri"/>
                <a:cs typeface="Calibri"/>
              </a:rPr>
              <a:t>+0.35 K</a:t>
            </a:r>
            <a:endParaRPr lang="en-GB" sz="1600">
              <a:latin typeface="Calibri"/>
              <a:ea typeface="Calibri"/>
              <a:cs typeface="Calibri"/>
            </a:endParaRPr>
          </a:p>
        </p:txBody>
      </p:sp>
      <p:sp>
        <p:nvSpPr>
          <p:cNvPr id="39" name="Shape 36"/>
          <p:cNvSpPr/>
          <p:nvPr/>
        </p:nvSpPr>
        <p:spPr>
          <a:xfrm>
            <a:off x="6959600" y="5588000"/>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40" name="Text 37"/>
          <p:cNvSpPr/>
          <p:nvPr/>
        </p:nvSpPr>
        <p:spPr>
          <a:xfrm>
            <a:off x="7027333" y="5672667"/>
            <a:ext cx="1075267"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Trend Consistency</a:t>
            </a:r>
            <a:endParaRPr lang="en-GB" sz="1600">
              <a:latin typeface="Calibri"/>
              <a:ea typeface="Calibri"/>
              <a:cs typeface="Calibri"/>
            </a:endParaRPr>
          </a:p>
        </p:txBody>
      </p:sp>
      <p:sp>
        <p:nvSpPr>
          <p:cNvPr id="41" name="Text 38"/>
          <p:cNvSpPr/>
          <p:nvPr/>
        </p:nvSpPr>
        <p:spPr>
          <a:xfrm>
            <a:off x="10998201" y="5655733"/>
            <a:ext cx="715962" cy="186267"/>
          </a:xfrm>
          <a:prstGeom prst="rect">
            <a:avLst/>
          </a:prstGeom>
          <a:noFill/>
          <a:ln/>
        </p:spPr>
        <p:txBody>
          <a:bodyPr wrap="square" lIns="0" tIns="0" rIns="0" bIns="0" rtlCol="0" anchor="ctr"/>
          <a:lstStyle/>
          <a:p>
            <a:pPr>
              <a:lnSpc>
                <a:spcPct val="130000"/>
              </a:lnSpc>
            </a:pPr>
            <a:r>
              <a:rPr lang="en-GB" sz="1067" b="1" dirty="0">
                <a:solidFill>
                  <a:srgbClr val="2C5F5D"/>
                </a:solidFill>
                <a:latin typeface="Calibri"/>
                <a:ea typeface="Calibri"/>
                <a:cs typeface="Calibri"/>
              </a:rPr>
              <a:t>Moderate +</a:t>
            </a:r>
            <a:endParaRPr lang="en-GB" sz="1600" dirty="0">
              <a:latin typeface="Calibri"/>
              <a:ea typeface="Calibri"/>
              <a:cs typeface="Calibri"/>
            </a:endParaRPr>
          </a:p>
        </p:txBody>
      </p:sp>
      <p:sp>
        <p:nvSpPr>
          <p:cNvPr id="42" name="Shape 39"/>
          <p:cNvSpPr/>
          <p:nvPr/>
        </p:nvSpPr>
        <p:spPr>
          <a:xfrm>
            <a:off x="6841067" y="6163733"/>
            <a:ext cx="5012267" cy="533400"/>
          </a:xfrm>
          <a:custGeom>
            <a:avLst/>
            <a:gdLst/>
            <a:ahLst/>
            <a:cxnLst/>
            <a:rect l="l" t="t" r="r" b="b"/>
            <a:pathLst>
              <a:path w="5012267" h="533400">
                <a:moveTo>
                  <a:pt x="33867" y="0"/>
                </a:moveTo>
                <a:lnTo>
                  <a:pt x="4910665" y="0"/>
                </a:lnTo>
                <a:cubicBezTo>
                  <a:pt x="4966778" y="0"/>
                  <a:pt x="5012267" y="45489"/>
                  <a:pt x="5012267" y="101602"/>
                </a:cubicBezTo>
                <a:lnTo>
                  <a:pt x="5012267" y="431798"/>
                </a:lnTo>
                <a:cubicBezTo>
                  <a:pt x="5012267" y="487911"/>
                  <a:pt x="4966778" y="533400"/>
                  <a:pt x="4910665" y="533400"/>
                </a:cubicBezTo>
                <a:lnTo>
                  <a:pt x="33867" y="533400"/>
                </a:lnTo>
                <a:cubicBezTo>
                  <a:pt x="15163" y="533400"/>
                  <a:pt x="0" y="518237"/>
                  <a:pt x="0" y="499533"/>
                </a:cubicBezTo>
                <a:lnTo>
                  <a:pt x="0" y="33867"/>
                </a:lnTo>
                <a:cubicBezTo>
                  <a:pt x="0" y="15175"/>
                  <a:pt x="15175" y="0"/>
                  <a:pt x="33867" y="0"/>
                </a:cubicBezTo>
                <a:close/>
              </a:path>
            </a:pathLst>
          </a:custGeom>
          <a:solidFill>
            <a:srgbClr val="2C5F5D">
              <a:alpha val="5098"/>
            </a:srgbClr>
          </a:solidFill>
          <a:ln/>
        </p:spPr>
        <p:txBody>
          <a:bodyPr/>
          <a:lstStyle/>
          <a:p>
            <a:endParaRPr lang="en-GB"/>
          </a:p>
        </p:txBody>
      </p:sp>
      <p:sp>
        <p:nvSpPr>
          <p:cNvPr id="43" name="Shape 40"/>
          <p:cNvSpPr/>
          <p:nvPr/>
        </p:nvSpPr>
        <p:spPr>
          <a:xfrm>
            <a:off x="6841067" y="6163733"/>
            <a:ext cx="33867" cy="533400"/>
          </a:xfrm>
          <a:custGeom>
            <a:avLst/>
            <a:gdLst/>
            <a:ahLst/>
            <a:cxnLst/>
            <a:rect l="l" t="t" r="r" b="b"/>
            <a:pathLst>
              <a:path w="33867" h="533400">
                <a:moveTo>
                  <a:pt x="33867" y="0"/>
                </a:moveTo>
                <a:lnTo>
                  <a:pt x="33867" y="0"/>
                </a:lnTo>
                <a:lnTo>
                  <a:pt x="33867" y="533400"/>
                </a:lnTo>
                <a:lnTo>
                  <a:pt x="33867" y="533400"/>
                </a:lnTo>
                <a:cubicBezTo>
                  <a:pt x="15163" y="533400"/>
                  <a:pt x="0" y="518237"/>
                  <a:pt x="0" y="499533"/>
                </a:cubicBezTo>
                <a:lnTo>
                  <a:pt x="0" y="33867"/>
                </a:lnTo>
                <a:cubicBezTo>
                  <a:pt x="0" y="15175"/>
                  <a:pt x="15175" y="0"/>
                  <a:pt x="33867" y="0"/>
                </a:cubicBezTo>
                <a:close/>
              </a:path>
            </a:pathLst>
          </a:custGeom>
          <a:solidFill>
            <a:srgbClr val="2C5F5D"/>
          </a:solidFill>
          <a:ln/>
        </p:spPr>
        <p:txBody>
          <a:bodyPr/>
          <a:lstStyle/>
          <a:p>
            <a:endParaRPr lang="en-GB"/>
          </a:p>
        </p:txBody>
      </p:sp>
      <p:sp>
        <p:nvSpPr>
          <p:cNvPr id="44" name="Shape 41"/>
          <p:cNvSpPr/>
          <p:nvPr/>
        </p:nvSpPr>
        <p:spPr>
          <a:xfrm>
            <a:off x="6983942" y="6290733"/>
            <a:ext cx="103717" cy="118533"/>
          </a:xfrm>
          <a:custGeom>
            <a:avLst/>
            <a:gdLst/>
            <a:ahLst/>
            <a:cxnLst/>
            <a:rect l="l" t="t" r="r" b="b"/>
            <a:pathLst>
              <a:path w="103717" h="118533">
                <a:moveTo>
                  <a:pt x="88900" y="118533"/>
                </a:moveTo>
                <a:lnTo>
                  <a:pt x="22225" y="118533"/>
                </a:lnTo>
                <a:cubicBezTo>
                  <a:pt x="9955" y="118533"/>
                  <a:pt x="0" y="108578"/>
                  <a:pt x="0" y="96308"/>
                </a:cubicBezTo>
                <a:lnTo>
                  <a:pt x="0" y="22225"/>
                </a:lnTo>
                <a:cubicBezTo>
                  <a:pt x="0" y="9955"/>
                  <a:pt x="9955" y="0"/>
                  <a:pt x="22225" y="0"/>
                </a:cubicBezTo>
                <a:lnTo>
                  <a:pt x="92604" y="0"/>
                </a:lnTo>
                <a:cubicBezTo>
                  <a:pt x="98739" y="0"/>
                  <a:pt x="103717" y="4977"/>
                  <a:pt x="103717" y="11113"/>
                </a:cubicBezTo>
                <a:lnTo>
                  <a:pt x="103717" y="77788"/>
                </a:lnTo>
                <a:cubicBezTo>
                  <a:pt x="103717" y="82626"/>
                  <a:pt x="100614" y="86747"/>
                  <a:pt x="96308" y="88275"/>
                </a:cubicBezTo>
                <a:lnTo>
                  <a:pt x="96308" y="103717"/>
                </a:lnTo>
                <a:cubicBezTo>
                  <a:pt x="100406" y="103717"/>
                  <a:pt x="103717" y="107027"/>
                  <a:pt x="103717" y="111125"/>
                </a:cubicBezTo>
                <a:cubicBezTo>
                  <a:pt x="103717" y="115223"/>
                  <a:pt x="100406" y="118533"/>
                  <a:pt x="96308" y="118533"/>
                </a:cubicBezTo>
                <a:lnTo>
                  <a:pt x="88900" y="118533"/>
                </a:lnTo>
                <a:close/>
                <a:moveTo>
                  <a:pt x="22225" y="88900"/>
                </a:moveTo>
                <a:cubicBezTo>
                  <a:pt x="18127" y="88900"/>
                  <a:pt x="14817" y="92211"/>
                  <a:pt x="14817" y="96308"/>
                </a:cubicBezTo>
                <a:cubicBezTo>
                  <a:pt x="14817" y="100406"/>
                  <a:pt x="18127" y="103717"/>
                  <a:pt x="22225" y="103717"/>
                </a:cubicBezTo>
                <a:lnTo>
                  <a:pt x="81492" y="103717"/>
                </a:lnTo>
                <a:lnTo>
                  <a:pt x="81492" y="88900"/>
                </a:lnTo>
                <a:lnTo>
                  <a:pt x="22225" y="88900"/>
                </a:lnTo>
                <a:close/>
                <a:moveTo>
                  <a:pt x="29633" y="35190"/>
                </a:moveTo>
                <a:cubicBezTo>
                  <a:pt x="29633" y="38269"/>
                  <a:pt x="32110" y="40746"/>
                  <a:pt x="35190" y="40746"/>
                </a:cubicBezTo>
                <a:lnTo>
                  <a:pt x="75935" y="40746"/>
                </a:lnTo>
                <a:cubicBezTo>
                  <a:pt x="79015" y="40746"/>
                  <a:pt x="81492" y="38269"/>
                  <a:pt x="81492" y="35190"/>
                </a:cubicBezTo>
                <a:cubicBezTo>
                  <a:pt x="81492" y="32110"/>
                  <a:pt x="79015" y="29633"/>
                  <a:pt x="75935" y="29633"/>
                </a:cubicBezTo>
                <a:lnTo>
                  <a:pt x="35190" y="29633"/>
                </a:lnTo>
                <a:cubicBezTo>
                  <a:pt x="32110" y="29633"/>
                  <a:pt x="29633" y="32110"/>
                  <a:pt x="29633" y="35190"/>
                </a:cubicBezTo>
                <a:close/>
                <a:moveTo>
                  <a:pt x="35190" y="51858"/>
                </a:moveTo>
                <a:cubicBezTo>
                  <a:pt x="32110" y="51858"/>
                  <a:pt x="29633" y="54335"/>
                  <a:pt x="29633" y="57415"/>
                </a:cubicBezTo>
                <a:cubicBezTo>
                  <a:pt x="29633" y="60494"/>
                  <a:pt x="32110" y="62971"/>
                  <a:pt x="35190" y="62971"/>
                </a:cubicBezTo>
                <a:lnTo>
                  <a:pt x="75935" y="62971"/>
                </a:lnTo>
                <a:cubicBezTo>
                  <a:pt x="79015" y="62971"/>
                  <a:pt x="81492" y="60494"/>
                  <a:pt x="81492" y="57415"/>
                </a:cubicBezTo>
                <a:cubicBezTo>
                  <a:pt x="81492" y="54335"/>
                  <a:pt x="79015" y="51858"/>
                  <a:pt x="75935" y="51858"/>
                </a:cubicBezTo>
                <a:lnTo>
                  <a:pt x="35190" y="51858"/>
                </a:lnTo>
                <a:close/>
              </a:path>
            </a:pathLst>
          </a:custGeom>
          <a:solidFill>
            <a:srgbClr val="2C5F5D"/>
          </a:solidFill>
          <a:ln/>
        </p:spPr>
        <p:txBody>
          <a:bodyPr/>
          <a:lstStyle/>
          <a:p>
            <a:endParaRPr lang="en-GB"/>
          </a:p>
        </p:txBody>
      </p:sp>
      <p:sp>
        <p:nvSpPr>
          <p:cNvPr id="45" name="Text 42"/>
          <p:cNvSpPr/>
          <p:nvPr/>
        </p:nvSpPr>
        <p:spPr>
          <a:xfrm>
            <a:off x="7157156" y="6265333"/>
            <a:ext cx="4653844" cy="330200"/>
          </a:xfrm>
          <a:prstGeom prst="rect">
            <a:avLst/>
          </a:prstGeom>
          <a:noFill/>
          <a:ln/>
        </p:spPr>
        <p:txBody>
          <a:bodyPr wrap="square" lIns="0" tIns="0" rIns="0" bIns="0" rtlCol="0" anchor="ctr"/>
          <a:lstStyle/>
          <a:p>
            <a:pPr>
              <a:lnSpc>
                <a:spcPct val="110000"/>
              </a:lnSpc>
            </a:pPr>
            <a:r>
              <a:rPr lang="en-GB" sz="933" b="1">
                <a:solidFill>
                  <a:srgbClr val="2D3748"/>
                </a:solidFill>
                <a:latin typeface="Calibri"/>
                <a:ea typeface="Calibri"/>
                <a:cs typeface="Calibri"/>
              </a:rPr>
              <a:t>Theory:</a:t>
            </a:r>
            <a:r>
              <a:rPr lang="en-GB" sz="933">
                <a:solidFill>
                  <a:srgbClr val="2D3748"/>
                </a:solidFill>
                <a:latin typeface="Calibri"/>
                <a:ea typeface="Calibri"/>
                <a:cs typeface="Calibri"/>
              </a:rPr>
              <a:t> Oke (1982) - urban surfaces alter radiation balance; Zhao et al. (2014) - reduced heat dissipation efficiency in humid climates causes significant UHI.</a:t>
            </a:r>
            <a:endParaRPr lang="en-GB" sz="1600">
              <a:latin typeface="Calibri"/>
              <a:ea typeface="Calibri"/>
              <a:cs typeface="Calibri"/>
            </a:endParaRPr>
          </a:p>
        </p:txBody>
      </p:sp>
      <p:pic>
        <p:nvPicPr>
          <p:cNvPr id="47" name="图片 46" descr="图表, 散点图&#10;&#10;AI 生成的内容可能不正确。">
            <a:extLst>
              <a:ext uri="{FF2B5EF4-FFF2-40B4-BE49-F238E27FC236}">
                <a16:creationId xmlns:a16="http://schemas.microsoft.com/office/drawing/2014/main" id="{33D8A71C-3FDC-CC97-AF05-1FCB758C45DC}"/>
              </a:ext>
            </a:extLst>
          </p:cNvPr>
          <p:cNvPicPr>
            <a:picLocks noChangeAspect="1"/>
          </p:cNvPicPr>
          <p:nvPr/>
        </p:nvPicPr>
        <p:blipFill>
          <a:blip r:embed="rId3"/>
          <a:stretch>
            <a:fillRect/>
          </a:stretch>
        </p:blipFill>
        <p:spPr>
          <a:xfrm>
            <a:off x="491067" y="1202266"/>
            <a:ext cx="5785900" cy="46058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50D8794F-2C6A-4D3F-2D2A-3C56288309BD}"/>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44B4E62-2685-FD42-0D6E-9BFC08409048}"/>
              </a:ext>
            </a:extLst>
          </p:cNvPr>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36D6C03C-5FD8-90E5-3DA3-3402A357136E}"/>
              </a:ext>
            </a:extLst>
          </p:cNvPr>
          <p:cNvSpPr/>
          <p:nvPr/>
        </p:nvSpPr>
        <p:spPr>
          <a:xfrm>
            <a:off x="491067" y="338667"/>
            <a:ext cx="6231466" cy="338667"/>
          </a:xfrm>
          <a:prstGeom prst="rect">
            <a:avLst/>
          </a:prstGeom>
          <a:noFill/>
          <a:ln/>
        </p:spPr>
        <p:txBody>
          <a:bodyPr wrap="square" lIns="0" tIns="0" rIns="0" bIns="0" rtlCol="0" anchor="ctr"/>
          <a:lstStyle/>
          <a:p>
            <a:pPr>
              <a:lnSpc>
                <a:spcPct val="90000"/>
              </a:lnSpc>
            </a:pPr>
            <a:r>
              <a:rPr lang="en-GB" sz="2000" b="1">
                <a:solidFill>
                  <a:srgbClr val="2C5F5D"/>
                </a:solidFill>
                <a:latin typeface="Calibri"/>
                <a:ea typeface="Calibri"/>
                <a:cs typeface="Calibri"/>
              </a:rPr>
              <a:t>Assessing Linearity Assumption for UHI Trend</a:t>
            </a:r>
            <a:endParaRPr lang="en-GB" sz="1400">
              <a:latin typeface="Calibri"/>
              <a:ea typeface="Calibri"/>
              <a:cs typeface="Calibri"/>
            </a:endParaRPr>
          </a:p>
        </p:txBody>
      </p:sp>
      <p:sp>
        <p:nvSpPr>
          <p:cNvPr id="14" name="Shape 11">
            <a:extLst>
              <a:ext uri="{FF2B5EF4-FFF2-40B4-BE49-F238E27FC236}">
                <a16:creationId xmlns:a16="http://schemas.microsoft.com/office/drawing/2014/main" id="{532B45B3-0479-DE25-D1D1-6B8B63FFF6A6}"/>
              </a:ext>
            </a:extLst>
          </p:cNvPr>
          <p:cNvSpPr/>
          <p:nvPr/>
        </p:nvSpPr>
        <p:spPr>
          <a:xfrm>
            <a:off x="4363037" y="930549"/>
            <a:ext cx="2948099" cy="2632476"/>
          </a:xfrm>
          <a:custGeom>
            <a:avLst/>
            <a:gdLst/>
            <a:ahLst/>
            <a:cxnLst/>
            <a:rect l="l" t="t" r="r" b="b"/>
            <a:pathLst>
              <a:path w="5029200" h="2743200">
                <a:moveTo>
                  <a:pt x="101608" y="0"/>
                </a:moveTo>
                <a:lnTo>
                  <a:pt x="4927592" y="0"/>
                </a:lnTo>
                <a:cubicBezTo>
                  <a:pt x="4983708" y="0"/>
                  <a:pt x="5029200" y="45492"/>
                  <a:pt x="5029200" y="101608"/>
                </a:cubicBezTo>
                <a:lnTo>
                  <a:pt x="5029200" y="2641592"/>
                </a:lnTo>
                <a:cubicBezTo>
                  <a:pt x="5029200" y="2697708"/>
                  <a:pt x="4983708" y="2743200"/>
                  <a:pt x="4927592" y="2743200"/>
                </a:cubicBezTo>
                <a:lnTo>
                  <a:pt x="101608" y="2743200"/>
                </a:lnTo>
                <a:cubicBezTo>
                  <a:pt x="45492" y="2743200"/>
                  <a:pt x="0" y="2697708"/>
                  <a:pt x="0" y="2641592"/>
                </a:cubicBezTo>
                <a:lnTo>
                  <a:pt x="0" y="101608"/>
                </a:lnTo>
                <a:cubicBezTo>
                  <a:pt x="0" y="45529"/>
                  <a:pt x="45529" y="0"/>
                  <a:pt x="101608" y="0"/>
                </a:cubicBezTo>
                <a:close/>
              </a:path>
            </a:pathLst>
          </a:custGeom>
          <a:gradFill flip="none" rotWithShape="1">
            <a:gsLst>
              <a:gs pos="0">
                <a:srgbClr val="2C5F5D"/>
              </a:gs>
              <a:gs pos="100000">
                <a:srgbClr val="5A7A79"/>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17" name="Shape 14">
            <a:extLst>
              <a:ext uri="{FF2B5EF4-FFF2-40B4-BE49-F238E27FC236}">
                <a16:creationId xmlns:a16="http://schemas.microsoft.com/office/drawing/2014/main" id="{9825CD3F-379E-CDCF-1077-CD79E1826028}"/>
              </a:ext>
            </a:extLst>
          </p:cNvPr>
          <p:cNvSpPr/>
          <p:nvPr/>
        </p:nvSpPr>
        <p:spPr>
          <a:xfrm>
            <a:off x="4480921" y="1282896"/>
            <a:ext cx="2683677" cy="2146104"/>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18" name="Text 15">
            <a:extLst>
              <a:ext uri="{FF2B5EF4-FFF2-40B4-BE49-F238E27FC236}">
                <a16:creationId xmlns:a16="http://schemas.microsoft.com/office/drawing/2014/main" id="{8BFE8A16-7DB6-2A1A-F2D5-7230521ACE9A}"/>
              </a:ext>
            </a:extLst>
          </p:cNvPr>
          <p:cNvSpPr/>
          <p:nvPr/>
        </p:nvSpPr>
        <p:spPr>
          <a:xfrm>
            <a:off x="4548653" y="1420969"/>
            <a:ext cx="2615945" cy="242606"/>
          </a:xfrm>
          <a:prstGeom prst="rect">
            <a:avLst/>
          </a:prstGeom>
          <a:noFill/>
          <a:ln/>
        </p:spPr>
        <p:txBody>
          <a:bodyPr wrap="square" lIns="0" tIns="0" rIns="0" bIns="0" rtlCol="0" anchor="ctr"/>
          <a:lstStyle/>
          <a:p>
            <a:pPr>
              <a:lnSpc>
                <a:spcPct val="120000"/>
              </a:lnSpc>
            </a:pPr>
            <a:r>
              <a:rPr lang="en-GB" sz="1050" b="1">
                <a:solidFill>
                  <a:srgbClr val="FFFFFF"/>
                </a:solidFill>
                <a:latin typeface="Calibri"/>
                <a:ea typeface="Calibri"/>
                <a:cs typeface="Calibri"/>
              </a:rPr>
              <a:t>Residuals: the differences between the observed and fitted data points.</a:t>
            </a:r>
            <a:endParaRPr lang="en-GB" sz="2000">
              <a:latin typeface="Calibri"/>
              <a:ea typeface="Calibri"/>
              <a:cs typeface="Calibri"/>
            </a:endParaRPr>
          </a:p>
        </p:txBody>
      </p:sp>
      <p:sp>
        <p:nvSpPr>
          <p:cNvPr id="19" name="Text 16">
            <a:extLst>
              <a:ext uri="{FF2B5EF4-FFF2-40B4-BE49-F238E27FC236}">
                <a16:creationId xmlns:a16="http://schemas.microsoft.com/office/drawing/2014/main" id="{B61B5B44-B154-8C5F-8FB2-010E3D516AEF}"/>
              </a:ext>
            </a:extLst>
          </p:cNvPr>
          <p:cNvSpPr/>
          <p:nvPr/>
        </p:nvSpPr>
        <p:spPr>
          <a:xfrm>
            <a:off x="4548654" y="1993452"/>
            <a:ext cx="2353308" cy="24895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A random pattern of residuals is evidence to support that the relationship is truly linear.</a:t>
            </a:r>
          </a:p>
        </p:txBody>
      </p:sp>
      <p:pic>
        <p:nvPicPr>
          <p:cNvPr id="7" name="Picture 6" descr="A graph with orange dots and a blue line&#10;&#10;AI-generated content may be incorrect.">
            <a:extLst>
              <a:ext uri="{FF2B5EF4-FFF2-40B4-BE49-F238E27FC236}">
                <a16:creationId xmlns:a16="http://schemas.microsoft.com/office/drawing/2014/main" id="{3497CD71-7906-8EED-621D-9BF44421CA61}"/>
              </a:ext>
            </a:extLst>
          </p:cNvPr>
          <p:cNvPicPr>
            <a:picLocks noChangeAspect="1"/>
          </p:cNvPicPr>
          <p:nvPr/>
        </p:nvPicPr>
        <p:blipFill>
          <a:blip r:embed="rId3"/>
          <a:stretch>
            <a:fillRect/>
          </a:stretch>
        </p:blipFill>
        <p:spPr>
          <a:xfrm>
            <a:off x="389467" y="878827"/>
            <a:ext cx="3612987" cy="2684198"/>
          </a:xfrm>
          <a:prstGeom prst="rect">
            <a:avLst/>
          </a:prstGeom>
        </p:spPr>
      </p:pic>
      <p:pic>
        <p:nvPicPr>
          <p:cNvPr id="48" name="Picture 47" descr="A graph with orange dots and a line&#10;&#10;AI-generated content may be incorrect.">
            <a:extLst>
              <a:ext uri="{FF2B5EF4-FFF2-40B4-BE49-F238E27FC236}">
                <a16:creationId xmlns:a16="http://schemas.microsoft.com/office/drawing/2014/main" id="{345797E6-7A9B-2873-6D7F-A839FBE3BDA1}"/>
              </a:ext>
            </a:extLst>
          </p:cNvPr>
          <p:cNvPicPr>
            <a:picLocks noChangeAspect="1"/>
          </p:cNvPicPr>
          <p:nvPr/>
        </p:nvPicPr>
        <p:blipFill>
          <a:blip r:embed="rId4"/>
          <a:stretch>
            <a:fillRect/>
          </a:stretch>
        </p:blipFill>
        <p:spPr>
          <a:xfrm>
            <a:off x="389467" y="3766141"/>
            <a:ext cx="4951845" cy="2924557"/>
          </a:xfrm>
          <a:prstGeom prst="rect">
            <a:avLst/>
          </a:prstGeom>
        </p:spPr>
      </p:pic>
      <p:sp>
        <p:nvSpPr>
          <p:cNvPr id="49" name="Shape 25">
            <a:extLst>
              <a:ext uri="{FF2B5EF4-FFF2-40B4-BE49-F238E27FC236}">
                <a16:creationId xmlns:a16="http://schemas.microsoft.com/office/drawing/2014/main" id="{28DA5436-252F-481F-5EF8-0BCE918AEDFA}"/>
              </a:ext>
            </a:extLst>
          </p:cNvPr>
          <p:cNvSpPr/>
          <p:nvPr/>
        </p:nvSpPr>
        <p:spPr>
          <a:xfrm>
            <a:off x="4491992" y="1063739"/>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50" name="Text 15">
            <a:extLst>
              <a:ext uri="{FF2B5EF4-FFF2-40B4-BE49-F238E27FC236}">
                <a16:creationId xmlns:a16="http://schemas.microsoft.com/office/drawing/2014/main" id="{439FD68E-9C9E-5EBA-A9B6-F58A7496C398}"/>
              </a:ext>
            </a:extLst>
          </p:cNvPr>
          <p:cNvSpPr/>
          <p:nvPr/>
        </p:nvSpPr>
        <p:spPr>
          <a:xfrm>
            <a:off x="4710170" y="1029873"/>
            <a:ext cx="4682067" cy="169333"/>
          </a:xfrm>
          <a:prstGeom prst="rect">
            <a:avLst/>
          </a:prstGeom>
          <a:noFill/>
          <a:ln/>
        </p:spPr>
        <p:txBody>
          <a:bodyPr wrap="square" lIns="0" tIns="0" rIns="0" bIns="0" rtlCol="0" anchor="ctr"/>
          <a:lstStyle/>
          <a:p>
            <a:pPr>
              <a:lnSpc>
                <a:spcPct val="120000"/>
              </a:lnSpc>
            </a:pPr>
            <a:r>
              <a:rPr lang="en-GB" sz="1200" b="1">
                <a:solidFill>
                  <a:srgbClr val="FFFFFF"/>
                </a:solidFill>
                <a:latin typeface="Calibri"/>
                <a:ea typeface="Calibri"/>
                <a:cs typeface="Calibri"/>
              </a:rPr>
              <a:t>Underlying Theory</a:t>
            </a:r>
            <a:endParaRPr lang="en-GB" sz="2800">
              <a:latin typeface="Calibri"/>
              <a:ea typeface="Calibri"/>
              <a:cs typeface="Calibri"/>
            </a:endParaRPr>
          </a:p>
        </p:txBody>
      </p:sp>
      <p:sp>
        <p:nvSpPr>
          <p:cNvPr id="51" name="Text 16">
            <a:extLst>
              <a:ext uri="{FF2B5EF4-FFF2-40B4-BE49-F238E27FC236}">
                <a16:creationId xmlns:a16="http://schemas.microsoft.com/office/drawing/2014/main" id="{3EC65006-7EA6-B294-8B65-59E7A434F4D7}"/>
              </a:ext>
            </a:extLst>
          </p:cNvPr>
          <p:cNvSpPr/>
          <p:nvPr/>
        </p:nvSpPr>
        <p:spPr>
          <a:xfrm>
            <a:off x="4542142" y="2565598"/>
            <a:ext cx="2430158" cy="221600"/>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LOWESS used to visualise the general trend in the residuals.</a:t>
            </a:r>
          </a:p>
        </p:txBody>
      </p:sp>
      <p:sp>
        <p:nvSpPr>
          <p:cNvPr id="52" name="Shape 24">
            <a:extLst>
              <a:ext uri="{FF2B5EF4-FFF2-40B4-BE49-F238E27FC236}">
                <a16:creationId xmlns:a16="http://schemas.microsoft.com/office/drawing/2014/main" id="{4BB8EA59-5ED7-BB73-5C57-5E787373ADA2}"/>
              </a:ext>
            </a:extLst>
          </p:cNvPr>
          <p:cNvSpPr/>
          <p:nvPr/>
        </p:nvSpPr>
        <p:spPr>
          <a:xfrm>
            <a:off x="5908430" y="3836479"/>
            <a:ext cx="5802923" cy="2682854"/>
          </a:xfrm>
          <a:custGeom>
            <a:avLst/>
            <a:gdLst/>
            <a:ahLst/>
            <a:cxnLst/>
            <a:rect l="l" t="t" r="r" b="b"/>
            <a:pathLst>
              <a:path w="5029200" h="2167467">
                <a:moveTo>
                  <a:pt x="101611" y="0"/>
                </a:moveTo>
                <a:lnTo>
                  <a:pt x="4927589" y="0"/>
                </a:lnTo>
                <a:cubicBezTo>
                  <a:pt x="4983707" y="0"/>
                  <a:pt x="5029200" y="45493"/>
                  <a:pt x="5029200" y="101611"/>
                </a:cubicBezTo>
                <a:lnTo>
                  <a:pt x="5029200" y="2065856"/>
                </a:lnTo>
                <a:cubicBezTo>
                  <a:pt x="5029200" y="2121974"/>
                  <a:pt x="4983707" y="2167467"/>
                  <a:pt x="4927589" y="2167467"/>
                </a:cubicBezTo>
                <a:lnTo>
                  <a:pt x="101611" y="2167467"/>
                </a:lnTo>
                <a:cubicBezTo>
                  <a:pt x="45493" y="2167467"/>
                  <a:pt x="0" y="2121974"/>
                  <a:pt x="0" y="2065856"/>
                </a:cubicBezTo>
                <a:lnTo>
                  <a:pt x="0" y="101611"/>
                </a:lnTo>
                <a:cubicBezTo>
                  <a:pt x="0" y="45530"/>
                  <a:pt x="45530" y="0"/>
                  <a:pt x="101611"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53" name="Shape 25">
            <a:extLst>
              <a:ext uri="{FF2B5EF4-FFF2-40B4-BE49-F238E27FC236}">
                <a16:creationId xmlns:a16="http://schemas.microsoft.com/office/drawing/2014/main" id="{338A0CE2-034C-D1E7-40BC-EADE4725AA85}"/>
              </a:ext>
            </a:extLst>
          </p:cNvPr>
          <p:cNvSpPr/>
          <p:nvPr/>
        </p:nvSpPr>
        <p:spPr>
          <a:xfrm>
            <a:off x="6089158" y="3948502"/>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54" name="Text 26">
            <a:extLst>
              <a:ext uri="{FF2B5EF4-FFF2-40B4-BE49-F238E27FC236}">
                <a16:creationId xmlns:a16="http://schemas.microsoft.com/office/drawing/2014/main" id="{45DEB553-3B90-178D-CE56-AEE21F7D598A}"/>
              </a:ext>
            </a:extLst>
          </p:cNvPr>
          <p:cNvSpPr/>
          <p:nvPr/>
        </p:nvSpPr>
        <p:spPr>
          <a:xfrm>
            <a:off x="6257190" y="3897051"/>
            <a:ext cx="4656667" cy="203200"/>
          </a:xfrm>
          <a:prstGeom prst="rect">
            <a:avLst/>
          </a:prstGeom>
          <a:noFill/>
          <a:ln/>
        </p:spPr>
        <p:txBody>
          <a:bodyPr wrap="square" lIns="0" tIns="0" rIns="0" bIns="0" rtlCol="0" anchor="ctr"/>
          <a:lstStyle/>
          <a:p>
            <a:pPr>
              <a:lnSpc>
                <a:spcPct val="130000"/>
              </a:lnSpc>
            </a:pPr>
            <a:r>
              <a:rPr lang="en-GB" sz="1200" b="1">
                <a:solidFill>
                  <a:srgbClr val="2C5F5D"/>
                </a:solidFill>
                <a:latin typeface="Calibri"/>
                <a:ea typeface="Calibri"/>
                <a:cs typeface="Calibri"/>
              </a:rPr>
              <a:t>Conclusions</a:t>
            </a:r>
            <a:endParaRPr lang="en-GB" sz="2000">
              <a:latin typeface="Calibri"/>
              <a:ea typeface="Calibri"/>
              <a:cs typeface="Calibri"/>
            </a:endParaRPr>
          </a:p>
        </p:txBody>
      </p:sp>
      <p:sp>
        <p:nvSpPr>
          <p:cNvPr id="55" name="Shape 27">
            <a:extLst>
              <a:ext uri="{FF2B5EF4-FFF2-40B4-BE49-F238E27FC236}">
                <a16:creationId xmlns:a16="http://schemas.microsoft.com/office/drawing/2014/main" id="{4D585AC2-7268-526B-5732-64D90DEAA17F}"/>
              </a:ext>
            </a:extLst>
          </p:cNvPr>
          <p:cNvSpPr/>
          <p:nvPr/>
        </p:nvSpPr>
        <p:spPr>
          <a:xfrm>
            <a:off x="6096001" y="4195991"/>
            <a:ext cx="5413130" cy="219601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56" name="Text 28">
            <a:extLst>
              <a:ext uri="{FF2B5EF4-FFF2-40B4-BE49-F238E27FC236}">
                <a16:creationId xmlns:a16="http://schemas.microsoft.com/office/drawing/2014/main" id="{B20C72C8-F321-1B0C-0203-E56085E88F8F}"/>
              </a:ext>
            </a:extLst>
          </p:cNvPr>
          <p:cNvSpPr/>
          <p:nvPr/>
        </p:nvSpPr>
        <p:spPr>
          <a:xfrm>
            <a:off x="6257190" y="4537020"/>
            <a:ext cx="4988172" cy="1770263"/>
          </a:xfrm>
          <a:prstGeom prst="rect">
            <a:avLst/>
          </a:prstGeom>
          <a:noFill/>
          <a:ln/>
        </p:spPr>
        <p:txBody>
          <a:bodyPr wrap="square" lIns="0" tIns="0" rIns="0" bIns="0" rtlCol="0" anchor="ctr"/>
          <a:lstStyle/>
          <a:p>
            <a:pPr>
              <a:lnSpc>
                <a:spcPct val="120000"/>
              </a:lnSpc>
            </a:pPr>
            <a:r>
              <a:rPr lang="en-GB" sz="1050" dirty="0">
                <a:solidFill>
                  <a:srgbClr val="5A7A79"/>
                </a:solidFill>
                <a:latin typeface="Calibri"/>
                <a:ea typeface="Calibri"/>
                <a:cs typeface="Calibri"/>
              </a:rPr>
              <a:t>Reasonably confident that there is a monotonically increasing trend in UHI index over time.</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Moderately confident in the linearity of the trend since there is no clear pattern to the residuals, variance is reasonably constant.</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The LOWESS trendlines suggest the presence of some mild non-linearity to the increase in UHI index with time. This was the motivation for also reporting Spearman r.</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The moderate R</a:t>
            </a:r>
            <a:r>
              <a:rPr lang="en-GB" sz="1050" baseline="30000" dirty="0">
                <a:solidFill>
                  <a:srgbClr val="5A7A79"/>
                </a:solidFill>
                <a:latin typeface="Calibri"/>
                <a:ea typeface="Calibri"/>
                <a:cs typeface="Calibri"/>
              </a:rPr>
              <a:t>2</a:t>
            </a:r>
            <a:r>
              <a:rPr lang="en-GB" sz="1050" dirty="0">
                <a:solidFill>
                  <a:srgbClr val="5A7A79"/>
                </a:solidFill>
                <a:latin typeface="Calibri"/>
                <a:ea typeface="Calibri"/>
                <a:cs typeface="Calibri"/>
              </a:rPr>
              <a:t> value suggests that other covariates are needed to explain the trend in UHI – future research direction.</a:t>
            </a:r>
          </a:p>
          <a:p>
            <a:pPr>
              <a:lnSpc>
                <a:spcPct val="120000"/>
              </a:lnSpc>
            </a:pPr>
            <a:endParaRPr lang="en-GB" sz="2000" dirty="0">
              <a:solidFill>
                <a:srgbClr val="5A7A79"/>
              </a:solidFill>
              <a:latin typeface="Calibri"/>
              <a:ea typeface="Calibri"/>
              <a:cs typeface="Calibri"/>
            </a:endParaRPr>
          </a:p>
        </p:txBody>
      </p:sp>
      <p:pic>
        <p:nvPicPr>
          <p:cNvPr id="58" name="Picture 57" descr="A screenshot of a computer&#10;&#10;AI-generated content may be incorrect.">
            <a:extLst>
              <a:ext uri="{FF2B5EF4-FFF2-40B4-BE49-F238E27FC236}">
                <a16:creationId xmlns:a16="http://schemas.microsoft.com/office/drawing/2014/main" id="{BFD4F1EB-EAC8-DEEA-AC3D-5A2DF7188684}"/>
              </a:ext>
            </a:extLst>
          </p:cNvPr>
          <p:cNvPicPr>
            <a:picLocks noChangeAspect="1"/>
          </p:cNvPicPr>
          <p:nvPr/>
        </p:nvPicPr>
        <p:blipFill>
          <a:blip r:embed="rId5"/>
          <a:stretch>
            <a:fillRect/>
          </a:stretch>
        </p:blipFill>
        <p:spPr>
          <a:xfrm>
            <a:off x="7445686" y="844432"/>
            <a:ext cx="4587367" cy="2787260"/>
          </a:xfrm>
          <a:prstGeom prst="rect">
            <a:avLst/>
          </a:prstGeom>
        </p:spPr>
      </p:pic>
      <p:sp>
        <p:nvSpPr>
          <p:cNvPr id="59" name="Text 16">
            <a:extLst>
              <a:ext uri="{FF2B5EF4-FFF2-40B4-BE49-F238E27FC236}">
                <a16:creationId xmlns:a16="http://schemas.microsoft.com/office/drawing/2014/main" id="{1AD0A107-ADBA-CC5C-BEDB-1398608C3C71}"/>
              </a:ext>
            </a:extLst>
          </p:cNvPr>
          <p:cNvSpPr/>
          <p:nvPr/>
        </p:nvSpPr>
        <p:spPr>
          <a:xfrm>
            <a:off x="4542142" y="3101442"/>
            <a:ext cx="2233796" cy="221600"/>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Residuals were also plotted against year to further spread the points.</a:t>
            </a:r>
          </a:p>
        </p:txBody>
      </p:sp>
    </p:spTree>
    <p:extLst>
      <p:ext uri="{BB962C8B-B14F-4D97-AF65-F5344CB8AC3E}">
        <p14:creationId xmlns:p14="http://schemas.microsoft.com/office/powerpoint/2010/main" val="172203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976C9CFD-0E14-7FF9-9EE1-0A5045154335}"/>
            </a:ext>
          </a:extLst>
        </p:cNvPr>
        <p:cNvGrpSpPr/>
        <p:nvPr/>
      </p:nvGrpSpPr>
      <p:grpSpPr>
        <a:xfrm>
          <a:off x="0" y="0"/>
          <a:ext cx="0" cy="0"/>
          <a:chOff x="0" y="0"/>
          <a:chExt cx="0" cy="0"/>
        </a:xfrm>
      </p:grpSpPr>
      <p:pic>
        <p:nvPicPr>
          <p:cNvPr id="1028" name="Picture 4" descr="London to Cornwall rail line will reopen in time for Easter | Daily ...">
            <a:extLst>
              <a:ext uri="{FF2B5EF4-FFF2-40B4-BE49-F238E27FC236}">
                <a16:creationId xmlns:a16="http://schemas.microsoft.com/office/drawing/2014/main" id="{812250FF-4402-0785-B395-06CE1725A5D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265114" y="0"/>
            <a:ext cx="10580915" cy="6997785"/>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4B956274-9133-48CF-8600-A446B10B7522}"/>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Extreme weather events</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20A8589C-A7B7-716F-B344-44406826AD5D}"/>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3</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105629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bg>
      <p:bgPr>
        <a:solidFill>
          <a:srgbClr val="F5F5F3"/>
        </a:solidFill>
        <a:effectLst/>
      </p:bgPr>
    </p:bg>
    <p:spTree>
      <p:nvGrpSpPr>
        <p:cNvPr id="1" name=""/>
        <p:cNvGrpSpPr/>
        <p:nvPr/>
      </p:nvGrpSpPr>
      <p:grpSpPr>
        <a:xfrm>
          <a:off x="0" y="0"/>
          <a:ext cx="0" cy="0"/>
          <a:chOff x="0" y="0"/>
          <a:chExt cx="0" cy="0"/>
        </a:xfrm>
      </p:grpSpPr>
      <p:sp>
        <p:nvSpPr>
          <p:cNvPr id="7" name="Shape 37">
            <a:extLst>
              <a:ext uri="{FF2B5EF4-FFF2-40B4-BE49-F238E27FC236}">
                <a16:creationId xmlns:a16="http://schemas.microsoft.com/office/drawing/2014/main" id="{B9A2B005-C6FF-FA2B-7226-5DE6C122E559}"/>
              </a:ext>
            </a:extLst>
          </p:cNvPr>
          <p:cNvSpPr/>
          <p:nvPr/>
        </p:nvSpPr>
        <p:spPr>
          <a:xfrm>
            <a:off x="539892" y="5671165"/>
            <a:ext cx="5556108" cy="937554"/>
          </a:xfrm>
          <a:custGeom>
            <a:avLst/>
            <a:gdLst/>
            <a:ahLst/>
            <a:cxnLst/>
            <a:rect l="l" t="t" r="r" b="b"/>
            <a:pathLst>
              <a:path w="5082253" h="3595424">
                <a:moveTo>
                  <a:pt x="108150" y="0"/>
                </a:moveTo>
                <a:lnTo>
                  <a:pt x="4974102" y="0"/>
                </a:lnTo>
                <a:cubicBezTo>
                  <a:pt x="5033832" y="0"/>
                  <a:pt x="5082253" y="48421"/>
                  <a:pt x="5082253" y="108150"/>
                </a:cubicBezTo>
                <a:lnTo>
                  <a:pt x="5082253" y="3487273"/>
                </a:lnTo>
                <a:cubicBezTo>
                  <a:pt x="5082253" y="3547003"/>
                  <a:pt x="5033832" y="3595424"/>
                  <a:pt x="4974102" y="3595424"/>
                </a:cubicBezTo>
                <a:lnTo>
                  <a:pt x="108150" y="3595424"/>
                </a:lnTo>
                <a:cubicBezTo>
                  <a:pt x="48421" y="3595424"/>
                  <a:pt x="0" y="3547003"/>
                  <a:pt x="0" y="3487273"/>
                </a:cubicBezTo>
                <a:lnTo>
                  <a:pt x="0" y="108150"/>
                </a:lnTo>
                <a:cubicBezTo>
                  <a:pt x="0" y="48461"/>
                  <a:pt x="48461" y="0"/>
                  <a:pt x="108150" y="0"/>
                </a:cubicBezTo>
                <a:close/>
              </a:path>
            </a:pathLst>
          </a:custGeom>
          <a:gradFill flip="none" rotWithShape="1">
            <a:gsLst>
              <a:gs pos="0">
                <a:srgbClr val="2C5F5D"/>
              </a:gs>
              <a:gs pos="100000">
                <a:srgbClr val="5A7A79"/>
              </a:gs>
            </a:gsLst>
            <a:lin ang="2700000" scaled="1"/>
          </a:gradFill>
          <a:ln/>
          <a:effectLst>
            <a:outerShdw blurRad="27033" dist="9011" dir="5400000" algn="bl" rotWithShape="0">
              <a:srgbClr val="000000">
                <a:alpha val="10196"/>
              </a:srgbClr>
            </a:outerShdw>
          </a:effectLst>
        </p:spPr>
        <p:txBody>
          <a:bodyPr/>
          <a:lstStyle/>
          <a:p>
            <a:endParaRPr lang="en-GB"/>
          </a:p>
        </p:txBody>
      </p:sp>
      <p:sp>
        <p:nvSpPr>
          <p:cNvPr id="2" name="Shape 0"/>
          <p:cNvSpPr/>
          <p:nvPr/>
        </p:nvSpPr>
        <p:spPr>
          <a:xfrm>
            <a:off x="360443" y="360443"/>
            <a:ext cx="54067" cy="360443"/>
          </a:xfrm>
          <a:custGeom>
            <a:avLst/>
            <a:gdLst/>
            <a:ahLst/>
            <a:cxnLst/>
            <a:rect l="l" t="t" r="r" b="b"/>
            <a:pathLst>
              <a:path w="54067" h="360443">
                <a:moveTo>
                  <a:pt x="0" y="0"/>
                </a:moveTo>
                <a:lnTo>
                  <a:pt x="54067" y="0"/>
                </a:lnTo>
                <a:lnTo>
                  <a:pt x="54067" y="360443"/>
                </a:lnTo>
                <a:lnTo>
                  <a:pt x="0" y="360443"/>
                </a:lnTo>
                <a:lnTo>
                  <a:pt x="0" y="0"/>
                </a:lnTo>
                <a:close/>
              </a:path>
            </a:pathLst>
          </a:custGeom>
          <a:solidFill>
            <a:srgbClr val="2C5F5D"/>
          </a:solidFill>
          <a:ln/>
        </p:spPr>
        <p:txBody>
          <a:bodyPr/>
          <a:lstStyle/>
          <a:p>
            <a:endParaRPr lang="en-GB"/>
          </a:p>
        </p:txBody>
      </p:sp>
      <p:sp>
        <p:nvSpPr>
          <p:cNvPr id="3" name="Text 1"/>
          <p:cNvSpPr/>
          <p:nvPr/>
        </p:nvSpPr>
        <p:spPr>
          <a:xfrm>
            <a:off x="522643" y="360443"/>
            <a:ext cx="3748612" cy="360443"/>
          </a:xfrm>
          <a:prstGeom prst="rect">
            <a:avLst/>
          </a:prstGeom>
          <a:noFill/>
          <a:ln/>
        </p:spPr>
        <p:txBody>
          <a:bodyPr wrap="square" lIns="0" tIns="0" rIns="0" bIns="0" rtlCol="0" anchor="ctr"/>
          <a:lstStyle/>
          <a:p>
            <a:pPr>
              <a:lnSpc>
                <a:spcPct val="90000"/>
              </a:lnSpc>
            </a:pPr>
            <a:r>
              <a:rPr lang="en-GB" sz="2554" b="1">
                <a:solidFill>
                  <a:srgbClr val="2C5F5D"/>
                </a:solidFill>
                <a:latin typeface="Calibri"/>
                <a:ea typeface="Calibri"/>
                <a:cs typeface="Calibri"/>
              </a:rPr>
              <a:t>Defining Extremes</a:t>
            </a:r>
            <a:endParaRPr lang="en-GB" sz="1600">
              <a:latin typeface="Calibri"/>
              <a:ea typeface="Calibri"/>
              <a:cs typeface="Calibri"/>
            </a:endParaRPr>
          </a:p>
        </p:txBody>
      </p:sp>
      <p:sp>
        <p:nvSpPr>
          <p:cNvPr id="4" name="Text 2"/>
          <p:cNvSpPr/>
          <p:nvPr/>
        </p:nvSpPr>
        <p:spPr>
          <a:xfrm>
            <a:off x="540665" y="792976"/>
            <a:ext cx="11371991" cy="252310"/>
          </a:xfrm>
          <a:prstGeom prst="rect">
            <a:avLst/>
          </a:prstGeom>
          <a:noFill/>
          <a:ln/>
        </p:spPr>
        <p:txBody>
          <a:bodyPr wrap="square" lIns="0" tIns="0" rIns="0" bIns="0" rtlCol="0" anchor="ctr"/>
          <a:lstStyle/>
          <a:p>
            <a:pPr>
              <a:lnSpc>
                <a:spcPct val="130000"/>
              </a:lnSpc>
            </a:pPr>
            <a:r>
              <a:rPr lang="en-GB" sz="1277">
                <a:solidFill>
                  <a:srgbClr val="5A7A79"/>
                </a:solidFill>
                <a:latin typeface="Calibri"/>
                <a:ea typeface="Calibri"/>
                <a:cs typeface="Calibri"/>
              </a:rPr>
              <a:t>Baseline definition, threshold calculation, and analytical approach</a:t>
            </a:r>
            <a:endParaRPr lang="en-GB" sz="1600">
              <a:latin typeface="Calibri"/>
              <a:ea typeface="Calibri"/>
              <a:cs typeface="Calibri"/>
            </a:endParaRPr>
          </a:p>
        </p:txBody>
      </p:sp>
      <p:sp>
        <p:nvSpPr>
          <p:cNvPr id="39" name="Shape 37"/>
          <p:cNvSpPr/>
          <p:nvPr/>
        </p:nvSpPr>
        <p:spPr>
          <a:xfrm>
            <a:off x="6750078" y="1189463"/>
            <a:ext cx="5082253" cy="3595424"/>
          </a:xfrm>
          <a:custGeom>
            <a:avLst/>
            <a:gdLst/>
            <a:ahLst/>
            <a:cxnLst/>
            <a:rect l="l" t="t" r="r" b="b"/>
            <a:pathLst>
              <a:path w="5082253" h="3595424">
                <a:moveTo>
                  <a:pt x="108150" y="0"/>
                </a:moveTo>
                <a:lnTo>
                  <a:pt x="4974102" y="0"/>
                </a:lnTo>
                <a:cubicBezTo>
                  <a:pt x="5033832" y="0"/>
                  <a:pt x="5082253" y="48421"/>
                  <a:pt x="5082253" y="108150"/>
                </a:cubicBezTo>
                <a:lnTo>
                  <a:pt x="5082253" y="3487273"/>
                </a:lnTo>
                <a:cubicBezTo>
                  <a:pt x="5082253" y="3547003"/>
                  <a:pt x="5033832" y="3595424"/>
                  <a:pt x="4974102" y="3595424"/>
                </a:cubicBezTo>
                <a:lnTo>
                  <a:pt x="108150" y="3595424"/>
                </a:lnTo>
                <a:cubicBezTo>
                  <a:pt x="48421" y="3595424"/>
                  <a:pt x="0" y="3547003"/>
                  <a:pt x="0" y="3487273"/>
                </a:cubicBezTo>
                <a:lnTo>
                  <a:pt x="0" y="108150"/>
                </a:lnTo>
                <a:cubicBezTo>
                  <a:pt x="0" y="48461"/>
                  <a:pt x="48461" y="0"/>
                  <a:pt x="108150" y="0"/>
                </a:cubicBezTo>
                <a:close/>
              </a:path>
            </a:pathLst>
          </a:custGeom>
          <a:gradFill flip="none" rotWithShape="1">
            <a:gsLst>
              <a:gs pos="0">
                <a:srgbClr val="2C5F5D"/>
              </a:gs>
              <a:gs pos="100000">
                <a:srgbClr val="5A7A79"/>
              </a:gs>
            </a:gsLst>
            <a:lin ang="2700000" scaled="1"/>
          </a:gradFill>
          <a:ln/>
          <a:effectLst>
            <a:outerShdw blurRad="27033" dist="9011" dir="5400000" algn="bl" rotWithShape="0">
              <a:srgbClr val="000000">
                <a:alpha val="10196"/>
              </a:srgbClr>
            </a:outerShdw>
          </a:effectLst>
        </p:spPr>
        <p:txBody>
          <a:bodyPr/>
          <a:lstStyle/>
          <a:p>
            <a:endParaRPr lang="en-GB"/>
          </a:p>
        </p:txBody>
      </p:sp>
      <p:sp>
        <p:nvSpPr>
          <p:cNvPr id="40" name="Shape 38"/>
          <p:cNvSpPr/>
          <p:nvPr/>
        </p:nvSpPr>
        <p:spPr>
          <a:xfrm>
            <a:off x="6952828" y="1405729"/>
            <a:ext cx="180222" cy="180222"/>
          </a:xfrm>
          <a:custGeom>
            <a:avLst/>
            <a:gdLst/>
            <a:ahLst/>
            <a:cxnLst/>
            <a:rect l="l" t="t" r="r" b="b"/>
            <a:pathLst>
              <a:path w="180222" h="180222">
                <a:moveTo>
                  <a:pt x="11264" y="22528"/>
                </a:moveTo>
                <a:cubicBezTo>
                  <a:pt x="5034" y="22528"/>
                  <a:pt x="0" y="27561"/>
                  <a:pt x="0" y="33792"/>
                </a:cubicBezTo>
                <a:cubicBezTo>
                  <a:pt x="0" y="40022"/>
                  <a:pt x="5034" y="45055"/>
                  <a:pt x="11264" y="45055"/>
                </a:cubicBezTo>
                <a:lnTo>
                  <a:pt x="41782" y="45055"/>
                </a:lnTo>
                <a:cubicBezTo>
                  <a:pt x="46111" y="55017"/>
                  <a:pt x="56038" y="61951"/>
                  <a:pt x="67583" y="61951"/>
                </a:cubicBezTo>
                <a:cubicBezTo>
                  <a:pt x="79129" y="61951"/>
                  <a:pt x="89055" y="55017"/>
                  <a:pt x="93384" y="45055"/>
                </a:cubicBezTo>
                <a:lnTo>
                  <a:pt x="168958" y="45055"/>
                </a:lnTo>
                <a:cubicBezTo>
                  <a:pt x="175188" y="45055"/>
                  <a:pt x="180222" y="40022"/>
                  <a:pt x="180222" y="33792"/>
                </a:cubicBezTo>
                <a:cubicBezTo>
                  <a:pt x="180222" y="27561"/>
                  <a:pt x="175188" y="22528"/>
                  <a:pt x="168958" y="22528"/>
                </a:cubicBezTo>
                <a:lnTo>
                  <a:pt x="93384" y="22528"/>
                </a:lnTo>
                <a:cubicBezTo>
                  <a:pt x="89055" y="12566"/>
                  <a:pt x="79129" y="5632"/>
                  <a:pt x="67583" y="5632"/>
                </a:cubicBezTo>
                <a:cubicBezTo>
                  <a:pt x="56038" y="5632"/>
                  <a:pt x="46111" y="12566"/>
                  <a:pt x="41782" y="22528"/>
                </a:cubicBezTo>
                <a:lnTo>
                  <a:pt x="11264" y="22528"/>
                </a:lnTo>
                <a:close/>
                <a:moveTo>
                  <a:pt x="11264" y="78847"/>
                </a:moveTo>
                <a:cubicBezTo>
                  <a:pt x="5034" y="78847"/>
                  <a:pt x="0" y="83881"/>
                  <a:pt x="0" y="90111"/>
                </a:cubicBezTo>
                <a:cubicBezTo>
                  <a:pt x="0" y="96341"/>
                  <a:pt x="5034" y="101375"/>
                  <a:pt x="11264" y="101375"/>
                </a:cubicBezTo>
                <a:lnTo>
                  <a:pt x="98101" y="101375"/>
                </a:lnTo>
                <a:cubicBezTo>
                  <a:pt x="102431" y="111336"/>
                  <a:pt x="112357" y="118271"/>
                  <a:pt x="123902" y="118271"/>
                </a:cubicBezTo>
                <a:cubicBezTo>
                  <a:pt x="135448" y="118271"/>
                  <a:pt x="145374" y="111336"/>
                  <a:pt x="149704" y="101375"/>
                </a:cubicBezTo>
                <a:lnTo>
                  <a:pt x="168958" y="101375"/>
                </a:lnTo>
                <a:cubicBezTo>
                  <a:pt x="175188" y="101375"/>
                  <a:pt x="180222" y="96341"/>
                  <a:pt x="180222" y="90111"/>
                </a:cubicBezTo>
                <a:cubicBezTo>
                  <a:pt x="180222" y="83881"/>
                  <a:pt x="175188" y="78847"/>
                  <a:pt x="168958" y="78847"/>
                </a:cubicBezTo>
                <a:lnTo>
                  <a:pt x="149704" y="78847"/>
                </a:lnTo>
                <a:cubicBezTo>
                  <a:pt x="145374" y="68886"/>
                  <a:pt x="135448" y="61951"/>
                  <a:pt x="123902" y="61951"/>
                </a:cubicBezTo>
                <a:cubicBezTo>
                  <a:pt x="112357" y="61951"/>
                  <a:pt x="102431" y="68886"/>
                  <a:pt x="98101" y="78847"/>
                </a:cubicBezTo>
                <a:lnTo>
                  <a:pt x="11264" y="78847"/>
                </a:lnTo>
                <a:close/>
                <a:moveTo>
                  <a:pt x="11264" y="135166"/>
                </a:moveTo>
                <a:cubicBezTo>
                  <a:pt x="5034" y="135166"/>
                  <a:pt x="0" y="140200"/>
                  <a:pt x="0" y="146430"/>
                </a:cubicBezTo>
                <a:cubicBezTo>
                  <a:pt x="0" y="152660"/>
                  <a:pt x="5034" y="157694"/>
                  <a:pt x="11264" y="157694"/>
                </a:cubicBezTo>
                <a:lnTo>
                  <a:pt x="30518" y="157694"/>
                </a:lnTo>
                <a:cubicBezTo>
                  <a:pt x="34848" y="167655"/>
                  <a:pt x="44774" y="174590"/>
                  <a:pt x="56319" y="174590"/>
                </a:cubicBezTo>
                <a:cubicBezTo>
                  <a:pt x="67865" y="174590"/>
                  <a:pt x="77791" y="167655"/>
                  <a:pt x="82121" y="157694"/>
                </a:cubicBezTo>
                <a:lnTo>
                  <a:pt x="168958" y="157694"/>
                </a:lnTo>
                <a:cubicBezTo>
                  <a:pt x="175188" y="157694"/>
                  <a:pt x="180222" y="152660"/>
                  <a:pt x="180222" y="146430"/>
                </a:cubicBezTo>
                <a:cubicBezTo>
                  <a:pt x="180222" y="140200"/>
                  <a:pt x="175188" y="135166"/>
                  <a:pt x="168958" y="135166"/>
                </a:cubicBezTo>
                <a:lnTo>
                  <a:pt x="82121" y="135166"/>
                </a:lnTo>
                <a:cubicBezTo>
                  <a:pt x="77791" y="125205"/>
                  <a:pt x="67865" y="118271"/>
                  <a:pt x="56319" y="118271"/>
                </a:cubicBezTo>
                <a:cubicBezTo>
                  <a:pt x="44774" y="118271"/>
                  <a:pt x="34848" y="125205"/>
                  <a:pt x="30518" y="135166"/>
                </a:cubicBezTo>
                <a:lnTo>
                  <a:pt x="11264" y="135166"/>
                </a:lnTo>
                <a:close/>
              </a:path>
            </a:pathLst>
          </a:custGeom>
          <a:solidFill>
            <a:srgbClr val="FFFFFF"/>
          </a:solidFill>
          <a:ln/>
        </p:spPr>
        <p:txBody>
          <a:bodyPr/>
          <a:lstStyle/>
          <a:p>
            <a:endParaRPr lang="en-GB"/>
          </a:p>
        </p:txBody>
      </p:sp>
      <p:sp>
        <p:nvSpPr>
          <p:cNvPr id="41" name="Text 39"/>
          <p:cNvSpPr/>
          <p:nvPr/>
        </p:nvSpPr>
        <p:spPr>
          <a:xfrm>
            <a:off x="7155577" y="1369685"/>
            <a:ext cx="4586643" cy="252310"/>
          </a:xfrm>
          <a:prstGeom prst="rect">
            <a:avLst/>
          </a:prstGeom>
          <a:noFill/>
          <a:ln/>
        </p:spPr>
        <p:txBody>
          <a:bodyPr wrap="square" lIns="0" tIns="0" rIns="0" bIns="0" rtlCol="0" anchor="ctr"/>
          <a:lstStyle/>
          <a:p>
            <a:pPr>
              <a:lnSpc>
                <a:spcPct val="120000"/>
              </a:lnSpc>
            </a:pPr>
            <a:r>
              <a:rPr lang="en-GB" sz="1419" b="1">
                <a:solidFill>
                  <a:srgbClr val="FFFFFF"/>
                </a:solidFill>
                <a:latin typeface="Calibri"/>
                <a:ea typeface="Calibri"/>
                <a:cs typeface="Calibri"/>
              </a:rPr>
              <a:t>Monthly-Specific Threshold Logic</a:t>
            </a:r>
            <a:endParaRPr lang="en-GB" sz="1600">
              <a:latin typeface="Calibri"/>
              <a:ea typeface="Calibri"/>
              <a:cs typeface="Calibri"/>
            </a:endParaRPr>
          </a:p>
        </p:txBody>
      </p:sp>
      <p:sp>
        <p:nvSpPr>
          <p:cNvPr id="42" name="Shape 40"/>
          <p:cNvSpPr/>
          <p:nvPr/>
        </p:nvSpPr>
        <p:spPr>
          <a:xfrm>
            <a:off x="6930300" y="1766173"/>
            <a:ext cx="4721809" cy="1351663"/>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43" name="Shape 41"/>
          <p:cNvSpPr/>
          <p:nvPr/>
        </p:nvSpPr>
        <p:spPr>
          <a:xfrm>
            <a:off x="7074477" y="1910350"/>
            <a:ext cx="288355" cy="288355"/>
          </a:xfrm>
          <a:custGeom>
            <a:avLst/>
            <a:gdLst/>
            <a:ahLst/>
            <a:cxnLst/>
            <a:rect l="l" t="t" r="r" b="b"/>
            <a:pathLst>
              <a:path w="288355" h="288355">
                <a:moveTo>
                  <a:pt x="144177" y="0"/>
                </a:moveTo>
                <a:lnTo>
                  <a:pt x="144177" y="0"/>
                </a:lnTo>
                <a:cubicBezTo>
                  <a:pt x="223751" y="0"/>
                  <a:pt x="288355" y="64604"/>
                  <a:pt x="288355" y="144177"/>
                </a:cubicBezTo>
                <a:lnTo>
                  <a:pt x="288355" y="144177"/>
                </a:lnTo>
                <a:cubicBezTo>
                  <a:pt x="288355" y="223751"/>
                  <a:pt x="223751" y="288355"/>
                  <a:pt x="144177" y="288355"/>
                </a:cubicBezTo>
                <a:lnTo>
                  <a:pt x="144177" y="288355"/>
                </a:lnTo>
                <a:cubicBezTo>
                  <a:pt x="64604" y="288355"/>
                  <a:pt x="0" y="223751"/>
                  <a:pt x="0" y="144177"/>
                </a:cubicBezTo>
                <a:lnTo>
                  <a:pt x="0" y="144177"/>
                </a:lnTo>
                <a:cubicBezTo>
                  <a:pt x="0" y="64604"/>
                  <a:pt x="64604" y="0"/>
                  <a:pt x="144177" y="0"/>
                </a:cubicBezTo>
                <a:close/>
              </a:path>
            </a:pathLst>
          </a:custGeom>
          <a:solidFill>
            <a:srgbClr val="B87B5C"/>
          </a:solidFill>
          <a:ln/>
        </p:spPr>
        <p:txBody>
          <a:bodyPr/>
          <a:lstStyle/>
          <a:p>
            <a:endParaRPr lang="en-GB"/>
          </a:p>
        </p:txBody>
      </p:sp>
      <p:sp>
        <p:nvSpPr>
          <p:cNvPr id="44" name="Shape 42"/>
          <p:cNvSpPr/>
          <p:nvPr/>
        </p:nvSpPr>
        <p:spPr>
          <a:xfrm>
            <a:off x="7157830" y="1991450"/>
            <a:ext cx="126155" cy="126155"/>
          </a:xfrm>
          <a:custGeom>
            <a:avLst/>
            <a:gdLst/>
            <a:ahLst/>
            <a:cxnLst/>
            <a:rect l="l" t="t" r="r" b="b"/>
            <a:pathLst>
              <a:path w="126155" h="126155">
                <a:moveTo>
                  <a:pt x="23654" y="23654"/>
                </a:moveTo>
                <a:cubicBezTo>
                  <a:pt x="23654" y="10595"/>
                  <a:pt x="34249" y="0"/>
                  <a:pt x="47308" y="0"/>
                </a:cubicBezTo>
                <a:cubicBezTo>
                  <a:pt x="60367" y="0"/>
                  <a:pt x="70962" y="10595"/>
                  <a:pt x="70962" y="23654"/>
                </a:cubicBezTo>
                <a:lnTo>
                  <a:pt x="70962" y="64236"/>
                </a:lnTo>
                <a:cubicBezTo>
                  <a:pt x="78231" y="70741"/>
                  <a:pt x="82789" y="80178"/>
                  <a:pt x="82789" y="90674"/>
                </a:cubicBezTo>
                <a:cubicBezTo>
                  <a:pt x="82789" y="110263"/>
                  <a:pt x="66897" y="126155"/>
                  <a:pt x="47308" y="126155"/>
                </a:cubicBezTo>
                <a:cubicBezTo>
                  <a:pt x="27720" y="126155"/>
                  <a:pt x="11827" y="110263"/>
                  <a:pt x="11827" y="90674"/>
                </a:cubicBezTo>
                <a:cubicBezTo>
                  <a:pt x="11827" y="80178"/>
                  <a:pt x="16385" y="70716"/>
                  <a:pt x="23654" y="64236"/>
                </a:cubicBezTo>
                <a:lnTo>
                  <a:pt x="23654" y="23654"/>
                </a:lnTo>
                <a:close/>
                <a:moveTo>
                  <a:pt x="47308" y="106443"/>
                </a:moveTo>
                <a:cubicBezTo>
                  <a:pt x="56006" y="106443"/>
                  <a:pt x="63078" y="99372"/>
                  <a:pt x="63078" y="90674"/>
                </a:cubicBezTo>
                <a:cubicBezTo>
                  <a:pt x="63078" y="84046"/>
                  <a:pt x="59012" y="78379"/>
                  <a:pt x="53222" y="76063"/>
                </a:cubicBezTo>
                <a:lnTo>
                  <a:pt x="53222" y="23654"/>
                </a:lnTo>
                <a:cubicBezTo>
                  <a:pt x="53222" y="20377"/>
                  <a:pt x="50585" y="17741"/>
                  <a:pt x="47308" y="17741"/>
                </a:cubicBezTo>
                <a:cubicBezTo>
                  <a:pt x="44031" y="17741"/>
                  <a:pt x="41395" y="20377"/>
                  <a:pt x="41395" y="23654"/>
                </a:cubicBezTo>
                <a:lnTo>
                  <a:pt x="41395" y="76063"/>
                </a:lnTo>
                <a:cubicBezTo>
                  <a:pt x="35604" y="78403"/>
                  <a:pt x="31539" y="84071"/>
                  <a:pt x="31539" y="90674"/>
                </a:cubicBezTo>
                <a:cubicBezTo>
                  <a:pt x="31539" y="99372"/>
                  <a:pt x="38610" y="106443"/>
                  <a:pt x="47308" y="106443"/>
                </a:cubicBezTo>
                <a:close/>
                <a:moveTo>
                  <a:pt x="114328" y="19712"/>
                </a:moveTo>
                <a:cubicBezTo>
                  <a:pt x="114328" y="15360"/>
                  <a:pt x="110795" y="11827"/>
                  <a:pt x="106443" y="11827"/>
                </a:cubicBezTo>
                <a:cubicBezTo>
                  <a:pt x="102092" y="11827"/>
                  <a:pt x="98559" y="15360"/>
                  <a:pt x="98559" y="19712"/>
                </a:cubicBezTo>
                <a:cubicBezTo>
                  <a:pt x="98559" y="24063"/>
                  <a:pt x="102092" y="27596"/>
                  <a:pt x="106443" y="27596"/>
                </a:cubicBezTo>
                <a:cubicBezTo>
                  <a:pt x="110795" y="27596"/>
                  <a:pt x="114328" y="24063"/>
                  <a:pt x="114328" y="19712"/>
                </a:cubicBezTo>
                <a:close/>
                <a:moveTo>
                  <a:pt x="86732" y="19712"/>
                </a:moveTo>
                <a:cubicBezTo>
                  <a:pt x="86732" y="8833"/>
                  <a:pt x="95564" y="0"/>
                  <a:pt x="106443" y="0"/>
                </a:cubicBezTo>
                <a:cubicBezTo>
                  <a:pt x="117323" y="0"/>
                  <a:pt x="126155" y="8833"/>
                  <a:pt x="126155" y="19712"/>
                </a:cubicBezTo>
                <a:cubicBezTo>
                  <a:pt x="126155" y="30591"/>
                  <a:pt x="117323" y="39424"/>
                  <a:pt x="106443" y="39424"/>
                </a:cubicBezTo>
                <a:cubicBezTo>
                  <a:pt x="95564" y="39424"/>
                  <a:pt x="86732" y="30591"/>
                  <a:pt x="86732" y="19712"/>
                </a:cubicBezTo>
                <a:close/>
              </a:path>
            </a:pathLst>
          </a:custGeom>
          <a:solidFill>
            <a:srgbClr val="FFFFFF"/>
          </a:solidFill>
          <a:ln/>
        </p:spPr>
        <p:txBody>
          <a:bodyPr/>
          <a:lstStyle/>
          <a:p>
            <a:endParaRPr lang="en-GB"/>
          </a:p>
        </p:txBody>
      </p:sp>
      <p:sp>
        <p:nvSpPr>
          <p:cNvPr id="45" name="Text 43"/>
          <p:cNvSpPr/>
          <p:nvPr/>
        </p:nvSpPr>
        <p:spPr>
          <a:xfrm>
            <a:off x="7434921" y="1946395"/>
            <a:ext cx="1486829" cy="216266"/>
          </a:xfrm>
          <a:prstGeom prst="rect">
            <a:avLst/>
          </a:prstGeom>
          <a:noFill/>
          <a:ln/>
        </p:spPr>
        <p:txBody>
          <a:bodyPr wrap="square" lIns="0" tIns="0" rIns="0" bIns="0" rtlCol="0" anchor="ctr"/>
          <a:lstStyle/>
          <a:p>
            <a:pPr>
              <a:lnSpc>
                <a:spcPct val="120000"/>
              </a:lnSpc>
            </a:pPr>
            <a:r>
              <a:rPr lang="en-GB" sz="1135" b="1">
                <a:solidFill>
                  <a:srgbClr val="FFFFFF"/>
                </a:solidFill>
                <a:latin typeface="Calibri"/>
                <a:ea typeface="Calibri"/>
                <a:cs typeface="Calibri"/>
              </a:rPr>
              <a:t>TX90p: Extreme Heat</a:t>
            </a:r>
            <a:endParaRPr lang="en-GB" sz="1600">
              <a:latin typeface="Calibri"/>
              <a:ea typeface="Calibri"/>
              <a:cs typeface="Calibri"/>
            </a:endParaRPr>
          </a:p>
        </p:txBody>
      </p:sp>
      <p:sp>
        <p:nvSpPr>
          <p:cNvPr id="46" name="Text 44"/>
          <p:cNvSpPr/>
          <p:nvPr/>
        </p:nvSpPr>
        <p:spPr>
          <a:xfrm>
            <a:off x="7074477" y="2270794"/>
            <a:ext cx="4496532" cy="414510"/>
          </a:xfrm>
          <a:prstGeom prst="rect">
            <a:avLst/>
          </a:prstGeom>
          <a:noFill/>
          <a:ln/>
        </p:spPr>
        <p:txBody>
          <a:bodyPr wrap="square" lIns="0" tIns="0" rIns="0" bIns="0" rtlCol="0" anchor="ctr"/>
          <a:lstStyle/>
          <a:p>
            <a:pPr>
              <a:lnSpc>
                <a:spcPct val="140000"/>
              </a:lnSpc>
            </a:pPr>
            <a:r>
              <a:rPr lang="en-GB" sz="993" b="1">
                <a:solidFill>
                  <a:srgbClr val="FFFFFF"/>
                </a:solidFill>
                <a:latin typeface="Calibri"/>
                <a:ea typeface="Calibri"/>
                <a:cs typeface="Calibri"/>
              </a:rPr>
              <a:t>Definition:</a:t>
            </a:r>
            <a:r>
              <a:rPr lang="en-GB" sz="993">
                <a:solidFill>
                  <a:srgbClr val="FFFFFF"/>
                </a:solidFill>
                <a:latin typeface="Calibri"/>
                <a:ea typeface="Calibri"/>
                <a:cs typeface="Calibri"/>
              </a:rPr>
              <a:t> Days when daily maximum temperature exceeds the 90th percentile of the 5-day window in the baseline period.</a:t>
            </a:r>
            <a:endParaRPr lang="en-GB" sz="1600">
              <a:latin typeface="Calibri"/>
              <a:ea typeface="Calibri"/>
              <a:cs typeface="Calibri"/>
            </a:endParaRPr>
          </a:p>
        </p:txBody>
      </p:sp>
      <p:sp>
        <p:nvSpPr>
          <p:cNvPr id="47" name="Shape 45"/>
          <p:cNvSpPr/>
          <p:nvPr/>
        </p:nvSpPr>
        <p:spPr>
          <a:xfrm>
            <a:off x="7074477" y="2752887"/>
            <a:ext cx="928142" cy="216266"/>
          </a:xfrm>
          <a:custGeom>
            <a:avLst/>
            <a:gdLst/>
            <a:ahLst/>
            <a:cxnLst/>
            <a:rect l="l" t="t" r="r" b="b"/>
            <a:pathLst>
              <a:path w="928142" h="216266">
                <a:moveTo>
                  <a:pt x="36045" y="0"/>
                </a:moveTo>
                <a:lnTo>
                  <a:pt x="892097" y="0"/>
                </a:lnTo>
                <a:cubicBezTo>
                  <a:pt x="912004" y="0"/>
                  <a:pt x="928142" y="16138"/>
                  <a:pt x="928142" y="36045"/>
                </a:cubicBezTo>
                <a:lnTo>
                  <a:pt x="928142" y="180221"/>
                </a:lnTo>
                <a:cubicBezTo>
                  <a:pt x="928142" y="200128"/>
                  <a:pt x="912004" y="216266"/>
                  <a:pt x="892097"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48" name="Text 46"/>
          <p:cNvSpPr/>
          <p:nvPr/>
        </p:nvSpPr>
        <p:spPr>
          <a:xfrm>
            <a:off x="7074477" y="2752887"/>
            <a:ext cx="982208"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Percentile: 90th</a:t>
            </a:r>
            <a:endParaRPr lang="en-GB" sz="1600">
              <a:latin typeface="Calibri"/>
              <a:ea typeface="Calibri"/>
              <a:cs typeface="Calibri"/>
            </a:endParaRPr>
          </a:p>
        </p:txBody>
      </p:sp>
      <p:sp>
        <p:nvSpPr>
          <p:cNvPr id="51" name="Shape 49"/>
          <p:cNvSpPr/>
          <p:nvPr/>
        </p:nvSpPr>
        <p:spPr>
          <a:xfrm>
            <a:off x="6952828" y="3257508"/>
            <a:ext cx="4721809" cy="1351663"/>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52" name="Shape 50"/>
          <p:cNvSpPr/>
          <p:nvPr/>
        </p:nvSpPr>
        <p:spPr>
          <a:xfrm>
            <a:off x="7074477" y="3401685"/>
            <a:ext cx="288355" cy="288355"/>
          </a:xfrm>
          <a:custGeom>
            <a:avLst/>
            <a:gdLst/>
            <a:ahLst/>
            <a:cxnLst/>
            <a:rect l="l" t="t" r="r" b="b"/>
            <a:pathLst>
              <a:path w="288355" h="288355">
                <a:moveTo>
                  <a:pt x="144177" y="0"/>
                </a:moveTo>
                <a:lnTo>
                  <a:pt x="144177" y="0"/>
                </a:lnTo>
                <a:cubicBezTo>
                  <a:pt x="223751" y="0"/>
                  <a:pt x="288355" y="64604"/>
                  <a:pt x="288355" y="144177"/>
                </a:cubicBezTo>
                <a:lnTo>
                  <a:pt x="288355" y="144177"/>
                </a:lnTo>
                <a:cubicBezTo>
                  <a:pt x="288355" y="223751"/>
                  <a:pt x="223751" y="288355"/>
                  <a:pt x="144177" y="288355"/>
                </a:cubicBezTo>
                <a:lnTo>
                  <a:pt x="144177" y="288355"/>
                </a:lnTo>
                <a:cubicBezTo>
                  <a:pt x="64604" y="288355"/>
                  <a:pt x="0" y="223751"/>
                  <a:pt x="0" y="144177"/>
                </a:cubicBezTo>
                <a:lnTo>
                  <a:pt x="0" y="144177"/>
                </a:lnTo>
                <a:cubicBezTo>
                  <a:pt x="0" y="64604"/>
                  <a:pt x="64604" y="0"/>
                  <a:pt x="144177" y="0"/>
                </a:cubicBezTo>
                <a:close/>
              </a:path>
            </a:pathLst>
          </a:custGeom>
          <a:solidFill>
            <a:srgbClr val="B87B5C"/>
          </a:solidFill>
          <a:ln/>
        </p:spPr>
        <p:txBody>
          <a:bodyPr/>
          <a:lstStyle/>
          <a:p>
            <a:endParaRPr lang="en-GB"/>
          </a:p>
        </p:txBody>
      </p:sp>
      <p:sp>
        <p:nvSpPr>
          <p:cNvPr id="53" name="Shape 51"/>
          <p:cNvSpPr/>
          <p:nvPr/>
        </p:nvSpPr>
        <p:spPr>
          <a:xfrm>
            <a:off x="7157830" y="3482785"/>
            <a:ext cx="126155" cy="126155"/>
          </a:xfrm>
          <a:custGeom>
            <a:avLst/>
            <a:gdLst/>
            <a:ahLst/>
            <a:cxnLst/>
            <a:rect l="l" t="t" r="r" b="b"/>
            <a:pathLst>
              <a:path w="126155" h="126155">
                <a:moveTo>
                  <a:pt x="23654" y="78847"/>
                </a:moveTo>
                <a:cubicBezTo>
                  <a:pt x="10595" y="78847"/>
                  <a:pt x="0" y="68252"/>
                  <a:pt x="0" y="55193"/>
                </a:cubicBezTo>
                <a:cubicBezTo>
                  <a:pt x="0" y="44721"/>
                  <a:pt x="6801" y="35826"/>
                  <a:pt x="16238" y="32722"/>
                </a:cubicBezTo>
                <a:cubicBezTo>
                  <a:pt x="15917" y="31071"/>
                  <a:pt x="15769" y="29346"/>
                  <a:pt x="15769" y="27596"/>
                </a:cubicBezTo>
                <a:cubicBezTo>
                  <a:pt x="15769" y="12344"/>
                  <a:pt x="28114" y="0"/>
                  <a:pt x="43366" y="0"/>
                </a:cubicBezTo>
                <a:cubicBezTo>
                  <a:pt x="53986" y="0"/>
                  <a:pt x="63201" y="5987"/>
                  <a:pt x="67808" y="14784"/>
                </a:cubicBezTo>
                <a:cubicBezTo>
                  <a:pt x="71430" y="10570"/>
                  <a:pt x="76802" y="7885"/>
                  <a:pt x="82789" y="7885"/>
                </a:cubicBezTo>
                <a:cubicBezTo>
                  <a:pt x="93680" y="7885"/>
                  <a:pt x="102501" y="16706"/>
                  <a:pt x="102501" y="27596"/>
                </a:cubicBezTo>
                <a:cubicBezTo>
                  <a:pt x="102501" y="28952"/>
                  <a:pt x="102353" y="30258"/>
                  <a:pt x="102107" y="31539"/>
                </a:cubicBezTo>
                <a:cubicBezTo>
                  <a:pt x="102230" y="31539"/>
                  <a:pt x="102378" y="31539"/>
                  <a:pt x="102501" y="31539"/>
                </a:cubicBezTo>
                <a:cubicBezTo>
                  <a:pt x="115560" y="31539"/>
                  <a:pt x="126155" y="42134"/>
                  <a:pt x="126155" y="55193"/>
                </a:cubicBezTo>
                <a:cubicBezTo>
                  <a:pt x="126155" y="68252"/>
                  <a:pt x="115560" y="78847"/>
                  <a:pt x="102501" y="78847"/>
                </a:cubicBezTo>
                <a:lnTo>
                  <a:pt x="23654" y="78847"/>
                </a:lnTo>
                <a:close/>
                <a:moveTo>
                  <a:pt x="25330" y="98460"/>
                </a:moveTo>
                <a:lnTo>
                  <a:pt x="17445" y="122114"/>
                </a:lnTo>
                <a:cubicBezTo>
                  <a:pt x="16410" y="125219"/>
                  <a:pt x="13059" y="126894"/>
                  <a:pt x="9954" y="125860"/>
                </a:cubicBezTo>
                <a:cubicBezTo>
                  <a:pt x="6850" y="124825"/>
                  <a:pt x="5174" y="121474"/>
                  <a:pt x="6209" y="118369"/>
                </a:cubicBezTo>
                <a:lnTo>
                  <a:pt x="14094" y="94715"/>
                </a:lnTo>
                <a:cubicBezTo>
                  <a:pt x="15129" y="91610"/>
                  <a:pt x="18480" y="89935"/>
                  <a:pt x="21584" y="90970"/>
                </a:cubicBezTo>
                <a:cubicBezTo>
                  <a:pt x="24689" y="92005"/>
                  <a:pt x="26364" y="95356"/>
                  <a:pt x="25330" y="98460"/>
                </a:cubicBezTo>
                <a:close/>
                <a:moveTo>
                  <a:pt x="54897" y="98460"/>
                </a:moveTo>
                <a:lnTo>
                  <a:pt x="47013" y="122114"/>
                </a:lnTo>
                <a:cubicBezTo>
                  <a:pt x="45978" y="125219"/>
                  <a:pt x="42627" y="126894"/>
                  <a:pt x="39522" y="125860"/>
                </a:cubicBezTo>
                <a:cubicBezTo>
                  <a:pt x="36417" y="124825"/>
                  <a:pt x="34742" y="121474"/>
                  <a:pt x="35777" y="118369"/>
                </a:cubicBezTo>
                <a:lnTo>
                  <a:pt x="43662" y="94715"/>
                </a:lnTo>
                <a:cubicBezTo>
                  <a:pt x="44696" y="91610"/>
                  <a:pt x="48047" y="89935"/>
                  <a:pt x="51152" y="90970"/>
                </a:cubicBezTo>
                <a:cubicBezTo>
                  <a:pt x="54257" y="92005"/>
                  <a:pt x="55932" y="95356"/>
                  <a:pt x="54897" y="98460"/>
                </a:cubicBezTo>
                <a:close/>
                <a:moveTo>
                  <a:pt x="82494" y="98460"/>
                </a:moveTo>
                <a:lnTo>
                  <a:pt x="74609" y="122114"/>
                </a:lnTo>
                <a:cubicBezTo>
                  <a:pt x="73574" y="125219"/>
                  <a:pt x="70223" y="126894"/>
                  <a:pt x="67119" y="125860"/>
                </a:cubicBezTo>
                <a:cubicBezTo>
                  <a:pt x="64014" y="124825"/>
                  <a:pt x="62338" y="121474"/>
                  <a:pt x="63373" y="118369"/>
                </a:cubicBezTo>
                <a:lnTo>
                  <a:pt x="71258" y="94715"/>
                </a:lnTo>
                <a:cubicBezTo>
                  <a:pt x="72293" y="91610"/>
                  <a:pt x="75644" y="89935"/>
                  <a:pt x="78748" y="90970"/>
                </a:cubicBezTo>
                <a:cubicBezTo>
                  <a:pt x="81853" y="92005"/>
                  <a:pt x="83529" y="95356"/>
                  <a:pt x="82494" y="98460"/>
                </a:cubicBezTo>
                <a:close/>
                <a:moveTo>
                  <a:pt x="112061" y="98460"/>
                </a:moveTo>
                <a:lnTo>
                  <a:pt x="104177" y="122114"/>
                </a:lnTo>
                <a:cubicBezTo>
                  <a:pt x="103142" y="125219"/>
                  <a:pt x="99791" y="126894"/>
                  <a:pt x="96686" y="125860"/>
                </a:cubicBezTo>
                <a:cubicBezTo>
                  <a:pt x="93582" y="124825"/>
                  <a:pt x="91906" y="121474"/>
                  <a:pt x="92941" y="118369"/>
                </a:cubicBezTo>
                <a:lnTo>
                  <a:pt x="100826" y="94715"/>
                </a:lnTo>
                <a:cubicBezTo>
                  <a:pt x="101860" y="91610"/>
                  <a:pt x="105211" y="89935"/>
                  <a:pt x="108316" y="90970"/>
                </a:cubicBezTo>
                <a:cubicBezTo>
                  <a:pt x="111421" y="92005"/>
                  <a:pt x="113096" y="95356"/>
                  <a:pt x="112061" y="98460"/>
                </a:cubicBezTo>
                <a:close/>
              </a:path>
            </a:pathLst>
          </a:custGeom>
          <a:solidFill>
            <a:srgbClr val="FFFFFF"/>
          </a:solidFill>
          <a:ln/>
        </p:spPr>
        <p:txBody>
          <a:bodyPr/>
          <a:lstStyle/>
          <a:p>
            <a:endParaRPr lang="en-GB"/>
          </a:p>
        </p:txBody>
      </p:sp>
      <p:sp>
        <p:nvSpPr>
          <p:cNvPr id="54" name="Text 52"/>
          <p:cNvSpPr/>
          <p:nvPr/>
        </p:nvSpPr>
        <p:spPr>
          <a:xfrm>
            <a:off x="7434921" y="3437729"/>
            <a:ext cx="1919361" cy="216266"/>
          </a:xfrm>
          <a:prstGeom prst="rect">
            <a:avLst/>
          </a:prstGeom>
          <a:noFill/>
          <a:ln/>
        </p:spPr>
        <p:txBody>
          <a:bodyPr wrap="square" lIns="0" tIns="0" rIns="0" bIns="0" rtlCol="0" anchor="ctr"/>
          <a:lstStyle/>
          <a:p>
            <a:pPr>
              <a:lnSpc>
                <a:spcPct val="120000"/>
              </a:lnSpc>
            </a:pPr>
            <a:r>
              <a:rPr lang="en-GB" sz="1135" b="1">
                <a:solidFill>
                  <a:srgbClr val="FFFFFF"/>
                </a:solidFill>
                <a:latin typeface="Calibri"/>
                <a:ea typeface="Calibri"/>
                <a:cs typeface="Calibri"/>
              </a:rPr>
              <a:t>R95p: Extreme Precipitation</a:t>
            </a:r>
            <a:endParaRPr lang="en-GB" sz="1600">
              <a:latin typeface="Calibri"/>
              <a:ea typeface="Calibri"/>
              <a:cs typeface="Calibri"/>
            </a:endParaRPr>
          </a:p>
        </p:txBody>
      </p:sp>
      <p:sp>
        <p:nvSpPr>
          <p:cNvPr id="55" name="Text 53"/>
          <p:cNvSpPr/>
          <p:nvPr/>
        </p:nvSpPr>
        <p:spPr>
          <a:xfrm>
            <a:off x="7074477" y="3762129"/>
            <a:ext cx="4496532" cy="414510"/>
          </a:xfrm>
          <a:prstGeom prst="rect">
            <a:avLst/>
          </a:prstGeom>
          <a:noFill/>
          <a:ln/>
        </p:spPr>
        <p:txBody>
          <a:bodyPr wrap="square" lIns="0" tIns="0" rIns="0" bIns="0" rtlCol="0" anchor="ctr"/>
          <a:lstStyle/>
          <a:p>
            <a:pPr>
              <a:lnSpc>
                <a:spcPct val="140000"/>
              </a:lnSpc>
            </a:pPr>
            <a:r>
              <a:rPr lang="en-GB" sz="993" b="1" dirty="0">
                <a:solidFill>
                  <a:srgbClr val="FFFFFF"/>
                </a:solidFill>
                <a:latin typeface="Calibri"/>
                <a:ea typeface="Calibri"/>
                <a:cs typeface="Calibri"/>
              </a:rPr>
              <a:t>Definition:</a:t>
            </a:r>
            <a:r>
              <a:rPr lang="en-GB" sz="993" dirty="0">
                <a:solidFill>
                  <a:srgbClr val="FFFFFF"/>
                </a:solidFill>
                <a:latin typeface="Calibri"/>
                <a:ea typeface="Calibri"/>
                <a:cs typeface="Calibri"/>
              </a:rPr>
              <a:t> Days when daily precipitation exceeds the 95th percentile of wet-day series during the baseline period.</a:t>
            </a:r>
            <a:endParaRPr lang="en-GB" sz="1600" dirty="0">
              <a:latin typeface="Calibri"/>
              <a:ea typeface="Calibri"/>
              <a:cs typeface="Calibri"/>
            </a:endParaRPr>
          </a:p>
        </p:txBody>
      </p:sp>
      <p:sp>
        <p:nvSpPr>
          <p:cNvPr id="56" name="Shape 54"/>
          <p:cNvSpPr/>
          <p:nvPr/>
        </p:nvSpPr>
        <p:spPr>
          <a:xfrm>
            <a:off x="7074477" y="4244222"/>
            <a:ext cx="928142" cy="216266"/>
          </a:xfrm>
          <a:custGeom>
            <a:avLst/>
            <a:gdLst/>
            <a:ahLst/>
            <a:cxnLst/>
            <a:rect l="l" t="t" r="r" b="b"/>
            <a:pathLst>
              <a:path w="928142" h="216266">
                <a:moveTo>
                  <a:pt x="36045" y="0"/>
                </a:moveTo>
                <a:lnTo>
                  <a:pt x="892097" y="0"/>
                </a:lnTo>
                <a:cubicBezTo>
                  <a:pt x="912004" y="0"/>
                  <a:pt x="928142" y="16138"/>
                  <a:pt x="928142" y="36045"/>
                </a:cubicBezTo>
                <a:lnTo>
                  <a:pt x="928142" y="180221"/>
                </a:lnTo>
                <a:cubicBezTo>
                  <a:pt x="928142" y="200128"/>
                  <a:pt x="912004" y="216266"/>
                  <a:pt x="892097"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57" name="Text 55"/>
          <p:cNvSpPr/>
          <p:nvPr/>
        </p:nvSpPr>
        <p:spPr>
          <a:xfrm>
            <a:off x="7074477" y="4244222"/>
            <a:ext cx="982208"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Percentile: 95th</a:t>
            </a:r>
            <a:endParaRPr lang="en-GB" sz="1600">
              <a:latin typeface="Calibri"/>
              <a:ea typeface="Calibri"/>
              <a:cs typeface="Calibri"/>
            </a:endParaRPr>
          </a:p>
        </p:txBody>
      </p:sp>
      <p:sp>
        <p:nvSpPr>
          <p:cNvPr id="58" name="Shape 56"/>
          <p:cNvSpPr/>
          <p:nvPr/>
        </p:nvSpPr>
        <p:spPr>
          <a:xfrm>
            <a:off x="8075412" y="4244222"/>
            <a:ext cx="747920" cy="216266"/>
          </a:xfrm>
          <a:custGeom>
            <a:avLst/>
            <a:gdLst/>
            <a:ahLst/>
            <a:cxnLst/>
            <a:rect l="l" t="t" r="r" b="b"/>
            <a:pathLst>
              <a:path w="747920" h="216266">
                <a:moveTo>
                  <a:pt x="36045" y="0"/>
                </a:moveTo>
                <a:lnTo>
                  <a:pt x="711875" y="0"/>
                </a:lnTo>
                <a:cubicBezTo>
                  <a:pt x="731782" y="0"/>
                  <a:pt x="747920" y="16138"/>
                  <a:pt x="747920" y="36045"/>
                </a:cubicBezTo>
                <a:lnTo>
                  <a:pt x="747920" y="180221"/>
                </a:lnTo>
                <a:cubicBezTo>
                  <a:pt x="747920" y="200128"/>
                  <a:pt x="731782" y="216266"/>
                  <a:pt x="711875"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59" name="Text 57"/>
          <p:cNvSpPr/>
          <p:nvPr/>
        </p:nvSpPr>
        <p:spPr>
          <a:xfrm>
            <a:off x="8075412" y="4244222"/>
            <a:ext cx="801987"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Filter: ≥1mm</a:t>
            </a:r>
            <a:endParaRPr lang="en-GB" sz="1600">
              <a:latin typeface="Calibri"/>
              <a:ea typeface="Calibri"/>
              <a:cs typeface="Calibri"/>
            </a:endParaRPr>
          </a:p>
        </p:txBody>
      </p:sp>
      <p:sp>
        <p:nvSpPr>
          <p:cNvPr id="60" name="Shape 58"/>
          <p:cNvSpPr/>
          <p:nvPr/>
        </p:nvSpPr>
        <p:spPr>
          <a:xfrm>
            <a:off x="6750078" y="4929064"/>
            <a:ext cx="5082253" cy="1694084"/>
          </a:xfrm>
          <a:custGeom>
            <a:avLst/>
            <a:gdLst/>
            <a:ahLst/>
            <a:cxnLst/>
            <a:rect l="l" t="t" r="r" b="b"/>
            <a:pathLst>
              <a:path w="5082253" h="1694084">
                <a:moveTo>
                  <a:pt x="108133" y="0"/>
                </a:moveTo>
                <a:lnTo>
                  <a:pt x="4974119" y="0"/>
                </a:lnTo>
                <a:cubicBezTo>
                  <a:pt x="5033840" y="0"/>
                  <a:pt x="5082253" y="48413"/>
                  <a:pt x="5082253" y="108133"/>
                </a:cubicBezTo>
                <a:lnTo>
                  <a:pt x="5082253" y="1585951"/>
                </a:lnTo>
                <a:cubicBezTo>
                  <a:pt x="5082253" y="1645671"/>
                  <a:pt x="5033840" y="1694084"/>
                  <a:pt x="4974119" y="1694084"/>
                </a:cubicBezTo>
                <a:lnTo>
                  <a:pt x="108133" y="1694084"/>
                </a:lnTo>
                <a:cubicBezTo>
                  <a:pt x="48413" y="1694084"/>
                  <a:pt x="0" y="1645671"/>
                  <a:pt x="0" y="1585951"/>
                </a:cubicBezTo>
                <a:lnTo>
                  <a:pt x="0" y="108133"/>
                </a:lnTo>
                <a:cubicBezTo>
                  <a:pt x="0" y="48453"/>
                  <a:pt x="48453" y="0"/>
                  <a:pt x="108133" y="0"/>
                </a:cubicBezTo>
                <a:close/>
              </a:path>
            </a:pathLst>
          </a:custGeom>
          <a:solidFill>
            <a:srgbClr val="FFFFFF"/>
          </a:solidFill>
          <a:ln/>
          <a:effectLst>
            <a:outerShdw blurRad="27033" dist="9011" dir="5400000" algn="bl" rotWithShape="0">
              <a:srgbClr val="000000">
                <a:alpha val="10196"/>
              </a:srgbClr>
            </a:outerShdw>
          </a:effectLst>
        </p:spPr>
        <p:txBody>
          <a:bodyPr/>
          <a:lstStyle/>
          <a:p>
            <a:endParaRPr lang="en-GB"/>
          </a:p>
        </p:txBody>
      </p:sp>
      <p:sp>
        <p:nvSpPr>
          <p:cNvPr id="61" name="Shape 59"/>
          <p:cNvSpPr/>
          <p:nvPr/>
        </p:nvSpPr>
        <p:spPr>
          <a:xfrm>
            <a:off x="6952828" y="5154341"/>
            <a:ext cx="162200" cy="162200"/>
          </a:xfrm>
          <a:custGeom>
            <a:avLst/>
            <a:gdLst/>
            <a:ahLst/>
            <a:cxnLst/>
            <a:rect l="l" t="t" r="r" b="b"/>
            <a:pathLst>
              <a:path w="162200" h="162200">
                <a:moveTo>
                  <a:pt x="73655" y="1647"/>
                </a:moveTo>
                <a:cubicBezTo>
                  <a:pt x="78375" y="-539"/>
                  <a:pt x="83824" y="-539"/>
                  <a:pt x="88544" y="1647"/>
                </a:cubicBezTo>
                <a:lnTo>
                  <a:pt x="157796" y="33644"/>
                </a:lnTo>
                <a:cubicBezTo>
                  <a:pt x="160489" y="34879"/>
                  <a:pt x="162200" y="37572"/>
                  <a:pt x="162200" y="40550"/>
                </a:cubicBezTo>
                <a:cubicBezTo>
                  <a:pt x="162200" y="43528"/>
                  <a:pt x="160489" y="46221"/>
                  <a:pt x="157796" y="47456"/>
                </a:cubicBezTo>
                <a:lnTo>
                  <a:pt x="88544" y="79452"/>
                </a:lnTo>
                <a:cubicBezTo>
                  <a:pt x="83824" y="81638"/>
                  <a:pt x="78375" y="81638"/>
                  <a:pt x="73655" y="79452"/>
                </a:cubicBezTo>
                <a:lnTo>
                  <a:pt x="4403" y="47456"/>
                </a:lnTo>
                <a:cubicBezTo>
                  <a:pt x="1711" y="46189"/>
                  <a:pt x="0" y="43496"/>
                  <a:pt x="0" y="40550"/>
                </a:cubicBezTo>
                <a:cubicBezTo>
                  <a:pt x="0" y="37604"/>
                  <a:pt x="1711" y="34879"/>
                  <a:pt x="4403" y="33644"/>
                </a:cubicBezTo>
                <a:lnTo>
                  <a:pt x="73655" y="1647"/>
                </a:lnTo>
                <a:close/>
                <a:moveTo>
                  <a:pt x="15238" y="69188"/>
                </a:moveTo>
                <a:lnTo>
                  <a:pt x="67287" y="93233"/>
                </a:lnTo>
                <a:cubicBezTo>
                  <a:pt x="76063" y="97288"/>
                  <a:pt x="86169" y="97288"/>
                  <a:pt x="94944" y="93233"/>
                </a:cubicBezTo>
                <a:lnTo>
                  <a:pt x="146993" y="69188"/>
                </a:lnTo>
                <a:lnTo>
                  <a:pt x="157796" y="74194"/>
                </a:lnTo>
                <a:cubicBezTo>
                  <a:pt x="160489" y="75429"/>
                  <a:pt x="162200" y="78122"/>
                  <a:pt x="162200" y="81100"/>
                </a:cubicBezTo>
                <a:cubicBezTo>
                  <a:pt x="162200" y="84078"/>
                  <a:pt x="160489" y="86770"/>
                  <a:pt x="157796" y="88006"/>
                </a:cubicBezTo>
                <a:lnTo>
                  <a:pt x="88544" y="120002"/>
                </a:lnTo>
                <a:cubicBezTo>
                  <a:pt x="83824" y="122188"/>
                  <a:pt x="78375" y="122188"/>
                  <a:pt x="73655" y="120002"/>
                </a:cubicBezTo>
                <a:lnTo>
                  <a:pt x="4403" y="88006"/>
                </a:lnTo>
                <a:cubicBezTo>
                  <a:pt x="1711" y="86739"/>
                  <a:pt x="0" y="84046"/>
                  <a:pt x="0" y="81100"/>
                </a:cubicBezTo>
                <a:cubicBezTo>
                  <a:pt x="0" y="78154"/>
                  <a:pt x="1711" y="75429"/>
                  <a:pt x="4403" y="74194"/>
                </a:cubicBezTo>
                <a:lnTo>
                  <a:pt x="15206" y="69188"/>
                </a:lnTo>
                <a:close/>
                <a:moveTo>
                  <a:pt x="4403" y="114744"/>
                </a:moveTo>
                <a:lnTo>
                  <a:pt x="15206" y="109738"/>
                </a:lnTo>
                <a:lnTo>
                  <a:pt x="67256" y="133783"/>
                </a:lnTo>
                <a:cubicBezTo>
                  <a:pt x="76031" y="137838"/>
                  <a:pt x="86137" y="137838"/>
                  <a:pt x="94912" y="133783"/>
                </a:cubicBezTo>
                <a:lnTo>
                  <a:pt x="146962" y="109738"/>
                </a:lnTo>
                <a:lnTo>
                  <a:pt x="157764" y="114744"/>
                </a:lnTo>
                <a:cubicBezTo>
                  <a:pt x="160457" y="115979"/>
                  <a:pt x="162168" y="118672"/>
                  <a:pt x="162168" y="121650"/>
                </a:cubicBezTo>
                <a:cubicBezTo>
                  <a:pt x="162168" y="124628"/>
                  <a:pt x="160457" y="127320"/>
                  <a:pt x="157764" y="128556"/>
                </a:cubicBezTo>
                <a:lnTo>
                  <a:pt x="88513" y="160552"/>
                </a:lnTo>
                <a:cubicBezTo>
                  <a:pt x="83793" y="162738"/>
                  <a:pt x="78344" y="162738"/>
                  <a:pt x="73623" y="160552"/>
                </a:cubicBezTo>
                <a:lnTo>
                  <a:pt x="4403" y="128556"/>
                </a:lnTo>
                <a:cubicBezTo>
                  <a:pt x="1711" y="127289"/>
                  <a:pt x="0" y="124596"/>
                  <a:pt x="0" y="121650"/>
                </a:cubicBezTo>
                <a:cubicBezTo>
                  <a:pt x="0" y="118703"/>
                  <a:pt x="1711" y="115979"/>
                  <a:pt x="4403" y="114744"/>
                </a:cubicBezTo>
                <a:close/>
              </a:path>
            </a:pathLst>
          </a:custGeom>
          <a:solidFill>
            <a:srgbClr val="B87B5C"/>
          </a:solidFill>
          <a:ln/>
        </p:spPr>
        <p:txBody>
          <a:bodyPr/>
          <a:lstStyle/>
          <a:p>
            <a:endParaRPr lang="en-GB"/>
          </a:p>
        </p:txBody>
      </p:sp>
      <p:sp>
        <p:nvSpPr>
          <p:cNvPr id="62" name="Text 60"/>
          <p:cNvSpPr/>
          <p:nvPr/>
        </p:nvSpPr>
        <p:spPr>
          <a:xfrm>
            <a:off x="7137555" y="5109286"/>
            <a:ext cx="4595654" cy="252310"/>
          </a:xfrm>
          <a:prstGeom prst="rect">
            <a:avLst/>
          </a:prstGeom>
          <a:noFill/>
          <a:ln/>
        </p:spPr>
        <p:txBody>
          <a:bodyPr wrap="square" lIns="0" tIns="0" rIns="0" bIns="0" rtlCol="0" anchor="ctr"/>
          <a:lstStyle/>
          <a:p>
            <a:pPr>
              <a:lnSpc>
                <a:spcPct val="130000"/>
              </a:lnSpc>
            </a:pPr>
            <a:r>
              <a:rPr lang="en-GB" sz="1277" b="1">
                <a:solidFill>
                  <a:srgbClr val="2C5F5D"/>
                </a:solidFill>
                <a:latin typeface="Calibri"/>
                <a:ea typeface="Calibri"/>
                <a:cs typeface="Calibri"/>
              </a:rPr>
              <a:t>Compound Extremes Definition</a:t>
            </a:r>
            <a:endParaRPr lang="en-GB" sz="1600">
              <a:latin typeface="Calibri"/>
              <a:ea typeface="Calibri"/>
              <a:cs typeface="Calibri"/>
            </a:endParaRPr>
          </a:p>
        </p:txBody>
      </p:sp>
      <p:sp>
        <p:nvSpPr>
          <p:cNvPr id="63" name="Text 61"/>
          <p:cNvSpPr/>
          <p:nvPr/>
        </p:nvSpPr>
        <p:spPr>
          <a:xfrm>
            <a:off x="6930300" y="5469729"/>
            <a:ext cx="4793898" cy="468576"/>
          </a:xfrm>
          <a:prstGeom prst="rect">
            <a:avLst/>
          </a:prstGeom>
          <a:noFill/>
          <a:ln/>
        </p:spPr>
        <p:txBody>
          <a:bodyPr wrap="square" lIns="0" tIns="0" rIns="0" bIns="0" rtlCol="0" anchor="ctr"/>
          <a:lstStyle/>
          <a:p>
            <a:pPr>
              <a:lnSpc>
                <a:spcPct val="140000"/>
              </a:lnSpc>
            </a:pPr>
            <a:r>
              <a:rPr lang="en-GB" sz="1200" dirty="0">
                <a:solidFill>
                  <a:srgbClr val="2D3748"/>
                </a:solidFill>
                <a:latin typeface="Calibri"/>
                <a:ea typeface="Calibri"/>
                <a:cs typeface="Calibri"/>
              </a:rPr>
              <a:t>Concurrent occurrence of </a:t>
            </a:r>
            <a:r>
              <a:rPr lang="en-GB" sz="1200" b="1" dirty="0">
                <a:solidFill>
                  <a:srgbClr val="2D3748"/>
                </a:solidFill>
                <a:latin typeface="Calibri"/>
                <a:ea typeface="Calibri"/>
                <a:cs typeface="Calibri"/>
              </a:rPr>
              <a:t>both extreme heat and extreme precipitation</a:t>
            </a:r>
            <a:r>
              <a:rPr lang="en-GB" sz="1200" dirty="0">
                <a:solidFill>
                  <a:srgbClr val="2D3748"/>
                </a:solidFill>
                <a:latin typeface="Calibri"/>
                <a:ea typeface="Calibri"/>
                <a:cs typeface="Calibri"/>
              </a:rPr>
              <a:t> on the same day, representing compound climate risks.</a:t>
            </a:r>
            <a:endParaRPr lang="en-GB" dirty="0">
              <a:latin typeface="Calibri"/>
              <a:ea typeface="Calibri"/>
              <a:cs typeface="Calibri"/>
            </a:endParaRPr>
          </a:p>
        </p:txBody>
      </p:sp>
      <p:sp>
        <p:nvSpPr>
          <p:cNvPr id="64" name="Shape 62"/>
          <p:cNvSpPr/>
          <p:nvPr/>
        </p:nvSpPr>
        <p:spPr>
          <a:xfrm>
            <a:off x="6930300" y="6046439"/>
            <a:ext cx="4721809" cy="396488"/>
          </a:xfrm>
          <a:custGeom>
            <a:avLst/>
            <a:gdLst/>
            <a:ahLst/>
            <a:cxnLst/>
            <a:rect l="l" t="t" r="r" b="b"/>
            <a:pathLst>
              <a:path w="4721809" h="396488">
                <a:moveTo>
                  <a:pt x="72089" y="0"/>
                </a:moveTo>
                <a:lnTo>
                  <a:pt x="4649720" y="0"/>
                </a:lnTo>
                <a:cubicBezTo>
                  <a:pt x="4689534" y="0"/>
                  <a:pt x="4721809" y="32276"/>
                  <a:pt x="4721809" y="72089"/>
                </a:cubicBezTo>
                <a:lnTo>
                  <a:pt x="4721809" y="324398"/>
                </a:lnTo>
                <a:cubicBezTo>
                  <a:pt x="4721809" y="364212"/>
                  <a:pt x="4689534" y="396488"/>
                  <a:pt x="4649720" y="396488"/>
                </a:cubicBezTo>
                <a:lnTo>
                  <a:pt x="72089" y="396488"/>
                </a:lnTo>
                <a:cubicBezTo>
                  <a:pt x="32276" y="396488"/>
                  <a:pt x="0" y="364212"/>
                  <a:pt x="0" y="324398"/>
                </a:cubicBezTo>
                <a:lnTo>
                  <a:pt x="0" y="72089"/>
                </a:lnTo>
                <a:cubicBezTo>
                  <a:pt x="0" y="32276"/>
                  <a:pt x="32276" y="0"/>
                  <a:pt x="72089" y="0"/>
                </a:cubicBezTo>
                <a:close/>
              </a:path>
            </a:pathLst>
          </a:custGeom>
          <a:solidFill>
            <a:srgbClr val="F5F5F3"/>
          </a:solidFill>
          <a:ln/>
        </p:spPr>
        <p:txBody>
          <a:bodyPr/>
          <a:lstStyle/>
          <a:p>
            <a:endParaRPr lang="en-GB"/>
          </a:p>
        </p:txBody>
      </p:sp>
      <p:sp>
        <p:nvSpPr>
          <p:cNvPr id="65" name="Shape 63"/>
          <p:cNvSpPr/>
          <p:nvPr/>
        </p:nvSpPr>
        <p:spPr>
          <a:xfrm>
            <a:off x="8355952" y="6186111"/>
            <a:ext cx="126155" cy="126155"/>
          </a:xfrm>
          <a:custGeom>
            <a:avLst/>
            <a:gdLst/>
            <a:ahLst/>
            <a:cxnLst/>
            <a:rect l="l" t="t" r="r" b="b"/>
            <a:pathLst>
              <a:path w="126155" h="126155">
                <a:moveTo>
                  <a:pt x="63078" y="126155"/>
                </a:moveTo>
                <a:cubicBezTo>
                  <a:pt x="97891" y="126155"/>
                  <a:pt x="126155" y="97891"/>
                  <a:pt x="126155" y="63078"/>
                </a:cubicBezTo>
                <a:cubicBezTo>
                  <a:pt x="126155" y="28264"/>
                  <a:pt x="97891" y="0"/>
                  <a:pt x="63078" y="0"/>
                </a:cubicBezTo>
                <a:cubicBezTo>
                  <a:pt x="28264" y="0"/>
                  <a:pt x="0" y="28264"/>
                  <a:pt x="0" y="63078"/>
                </a:cubicBezTo>
                <a:cubicBezTo>
                  <a:pt x="0" y="97891"/>
                  <a:pt x="28264" y="126155"/>
                  <a:pt x="63078" y="126155"/>
                </a:cubicBezTo>
                <a:close/>
                <a:moveTo>
                  <a:pt x="41148" y="41148"/>
                </a:moveTo>
                <a:cubicBezTo>
                  <a:pt x="43464" y="38832"/>
                  <a:pt x="47210" y="38832"/>
                  <a:pt x="49501" y="41148"/>
                </a:cubicBezTo>
                <a:lnTo>
                  <a:pt x="63053" y="54700"/>
                </a:lnTo>
                <a:lnTo>
                  <a:pt x="76605" y="41148"/>
                </a:lnTo>
                <a:cubicBezTo>
                  <a:pt x="78921" y="38832"/>
                  <a:pt x="82666" y="38832"/>
                  <a:pt x="84958" y="41148"/>
                </a:cubicBezTo>
                <a:cubicBezTo>
                  <a:pt x="87249" y="43464"/>
                  <a:pt x="87274" y="47210"/>
                  <a:pt x="84958" y="49501"/>
                </a:cubicBezTo>
                <a:lnTo>
                  <a:pt x="71406" y="63053"/>
                </a:lnTo>
                <a:lnTo>
                  <a:pt x="84958" y="76605"/>
                </a:lnTo>
                <a:cubicBezTo>
                  <a:pt x="87274" y="78921"/>
                  <a:pt x="87274" y="82666"/>
                  <a:pt x="84958" y="84958"/>
                </a:cubicBezTo>
                <a:cubicBezTo>
                  <a:pt x="82642" y="87249"/>
                  <a:pt x="78896" y="87274"/>
                  <a:pt x="76605" y="84958"/>
                </a:cubicBezTo>
                <a:lnTo>
                  <a:pt x="63053" y="71406"/>
                </a:lnTo>
                <a:lnTo>
                  <a:pt x="49501" y="84958"/>
                </a:lnTo>
                <a:cubicBezTo>
                  <a:pt x="47185" y="87274"/>
                  <a:pt x="43440" y="87274"/>
                  <a:pt x="41148" y="84958"/>
                </a:cubicBezTo>
                <a:cubicBezTo>
                  <a:pt x="38857" y="82642"/>
                  <a:pt x="38832" y="78896"/>
                  <a:pt x="41148" y="76605"/>
                </a:cubicBezTo>
                <a:lnTo>
                  <a:pt x="54700" y="63053"/>
                </a:lnTo>
                <a:lnTo>
                  <a:pt x="41148" y="49501"/>
                </a:lnTo>
                <a:cubicBezTo>
                  <a:pt x="38832" y="47185"/>
                  <a:pt x="38832" y="43440"/>
                  <a:pt x="41148" y="41148"/>
                </a:cubicBezTo>
                <a:close/>
              </a:path>
            </a:pathLst>
          </a:custGeom>
          <a:solidFill>
            <a:srgbClr val="B87B5C"/>
          </a:solidFill>
          <a:ln/>
        </p:spPr>
        <p:txBody>
          <a:bodyPr/>
          <a:lstStyle/>
          <a:p>
            <a:endParaRPr lang="en-GB"/>
          </a:p>
        </p:txBody>
      </p:sp>
      <p:sp>
        <p:nvSpPr>
          <p:cNvPr id="66" name="Text 64"/>
          <p:cNvSpPr/>
          <p:nvPr/>
        </p:nvSpPr>
        <p:spPr>
          <a:xfrm>
            <a:off x="7220243" y="6154572"/>
            <a:ext cx="4355272" cy="180222"/>
          </a:xfrm>
          <a:prstGeom prst="rect">
            <a:avLst/>
          </a:prstGeom>
          <a:noFill/>
          <a:ln/>
        </p:spPr>
        <p:txBody>
          <a:bodyPr wrap="square" lIns="0" tIns="0" rIns="0" bIns="0" rtlCol="0" anchor="ctr"/>
          <a:lstStyle/>
          <a:p>
            <a:pPr algn="ctr">
              <a:lnSpc>
                <a:spcPct val="120000"/>
              </a:lnSpc>
            </a:pPr>
            <a:r>
              <a:rPr lang="en-GB" sz="1000" b="1" dirty="0">
                <a:solidFill>
                  <a:srgbClr val="5A7A79"/>
                </a:solidFill>
                <a:latin typeface="Calibri"/>
                <a:ea typeface="Calibri"/>
                <a:cs typeface="Calibri"/>
              </a:rPr>
              <a:t>Compound = TX90p ∩ R95p</a:t>
            </a:r>
            <a:endParaRPr lang="en-GB" b="1" dirty="0">
              <a:latin typeface="Calibri"/>
              <a:ea typeface="Calibri"/>
              <a:cs typeface="Calibri"/>
            </a:endParaRPr>
          </a:p>
        </p:txBody>
      </p:sp>
      <p:pic>
        <p:nvPicPr>
          <p:cNvPr id="67" name="图片 66">
            <a:extLst>
              <a:ext uri="{FF2B5EF4-FFF2-40B4-BE49-F238E27FC236}">
                <a16:creationId xmlns:a16="http://schemas.microsoft.com/office/drawing/2014/main" id="{A8F701A4-24B9-F96D-E72E-353455A2718D}"/>
              </a:ext>
            </a:extLst>
          </p:cNvPr>
          <p:cNvPicPr>
            <a:picLocks noChangeAspect="1"/>
          </p:cNvPicPr>
          <p:nvPr/>
        </p:nvPicPr>
        <p:blipFill>
          <a:blip r:embed="rId3"/>
          <a:stretch>
            <a:fillRect/>
          </a:stretch>
        </p:blipFill>
        <p:spPr>
          <a:xfrm>
            <a:off x="100797" y="1186835"/>
            <a:ext cx="6551913" cy="2837528"/>
          </a:xfrm>
          <a:prstGeom prst="rect">
            <a:avLst/>
          </a:prstGeom>
        </p:spPr>
      </p:pic>
      <p:sp>
        <p:nvSpPr>
          <p:cNvPr id="68" name="文本框 67">
            <a:extLst>
              <a:ext uri="{FF2B5EF4-FFF2-40B4-BE49-F238E27FC236}">
                <a16:creationId xmlns:a16="http://schemas.microsoft.com/office/drawing/2014/main" id="{326FA1A1-62E8-C540-ED0C-678DF2F3ED48}"/>
              </a:ext>
            </a:extLst>
          </p:cNvPr>
          <p:cNvSpPr txBox="1"/>
          <p:nvPr/>
        </p:nvSpPr>
        <p:spPr>
          <a:xfrm>
            <a:off x="414510" y="4176639"/>
            <a:ext cx="2861083" cy="1169551"/>
          </a:xfrm>
          <a:prstGeom prst="rect">
            <a:avLst/>
          </a:prstGeom>
          <a:noFill/>
        </p:spPr>
        <p:txBody>
          <a:bodyPr wrap="square" rtlCol="0">
            <a:spAutoFit/>
          </a:bodyPr>
          <a:lstStyle/>
          <a:p>
            <a:r>
              <a:rPr lang="en-GB" sz="1400" b="1" dirty="0">
                <a:solidFill>
                  <a:srgbClr val="5A7A79"/>
                </a:solidFill>
              </a:rPr>
              <a:t>Statistical basis for TX90p</a:t>
            </a:r>
          </a:p>
          <a:p>
            <a:r>
              <a:rPr lang="en-GB" sz="1400" dirty="0">
                <a:solidFill>
                  <a:srgbClr val="5A7A79"/>
                </a:solidFill>
              </a:rPr>
              <a:t>    Percentiles are calculated relative to the 2006-2035 baseline to capture anomalies beyond historical norms.</a:t>
            </a:r>
          </a:p>
        </p:txBody>
      </p:sp>
      <p:sp>
        <p:nvSpPr>
          <p:cNvPr id="8" name="Shape 40">
            <a:extLst>
              <a:ext uri="{FF2B5EF4-FFF2-40B4-BE49-F238E27FC236}">
                <a16:creationId xmlns:a16="http://schemas.microsoft.com/office/drawing/2014/main" id="{49EB66B5-22F2-85D1-90EE-D0B2FFCF2C4E}"/>
              </a:ext>
            </a:extLst>
          </p:cNvPr>
          <p:cNvSpPr/>
          <p:nvPr/>
        </p:nvSpPr>
        <p:spPr>
          <a:xfrm>
            <a:off x="635140" y="5765373"/>
            <a:ext cx="5365612" cy="749137"/>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5" name="Text 53">
            <a:extLst>
              <a:ext uri="{FF2B5EF4-FFF2-40B4-BE49-F238E27FC236}">
                <a16:creationId xmlns:a16="http://schemas.microsoft.com/office/drawing/2014/main" id="{80F349BA-99C2-A64A-0DA0-19C5308D3956}"/>
              </a:ext>
            </a:extLst>
          </p:cNvPr>
          <p:cNvSpPr/>
          <p:nvPr/>
        </p:nvSpPr>
        <p:spPr>
          <a:xfrm>
            <a:off x="733007" y="5889946"/>
            <a:ext cx="5169877" cy="495610"/>
          </a:xfrm>
          <a:prstGeom prst="rect">
            <a:avLst/>
          </a:prstGeom>
          <a:noFill/>
          <a:ln/>
        </p:spPr>
        <p:txBody>
          <a:bodyPr wrap="square" lIns="0" tIns="0" rIns="0" bIns="0" rtlCol="0" anchor="ctr"/>
          <a:lstStyle/>
          <a:p>
            <a:r>
              <a:rPr lang="en-GB" sz="1000" b="1" dirty="0">
                <a:solidFill>
                  <a:srgbClr val="FFFFFF"/>
                </a:solidFill>
                <a:latin typeface="Calibri"/>
                <a:ea typeface="Calibri"/>
                <a:cs typeface="Calibri"/>
              </a:rPr>
              <a:t>Thresholds are defined monthly and using the baseline (2006-2035) data only.</a:t>
            </a:r>
          </a:p>
          <a:p>
            <a:endParaRPr lang="en-GB" sz="1000" b="1" dirty="0">
              <a:solidFill>
                <a:srgbClr val="FFFFFF"/>
              </a:solidFill>
              <a:latin typeface="Calibri"/>
              <a:ea typeface="Calibri"/>
              <a:cs typeface="Calibri"/>
            </a:endParaRPr>
          </a:p>
          <a:p>
            <a:r>
              <a:rPr lang="en-GB" sz="1000" b="1" dirty="0">
                <a:solidFill>
                  <a:srgbClr val="FFFFFF"/>
                </a:solidFill>
                <a:latin typeface="Calibri"/>
                <a:ea typeface="Calibri"/>
                <a:cs typeface="Calibri"/>
              </a:rPr>
              <a:t>This avoids moving goalposts due to long-term climate shifts and accounts for seasonality.</a:t>
            </a:r>
            <a:endParaRPr lang="en-GB" sz="1000" dirty="0">
              <a:latin typeface="Calibri"/>
              <a:ea typeface="Calibri"/>
              <a:cs typeface="Calibri"/>
            </a:endParaRPr>
          </a:p>
        </p:txBody>
      </p:sp>
      <p:sp>
        <p:nvSpPr>
          <p:cNvPr id="12" name="文本框 11">
            <a:extLst>
              <a:ext uri="{FF2B5EF4-FFF2-40B4-BE49-F238E27FC236}">
                <a16:creationId xmlns:a16="http://schemas.microsoft.com/office/drawing/2014/main" id="{2D2A6A3E-A33C-78F9-B7EA-4909342E6269}"/>
              </a:ext>
            </a:extLst>
          </p:cNvPr>
          <p:cNvSpPr txBox="1"/>
          <p:nvPr/>
        </p:nvSpPr>
        <p:spPr>
          <a:xfrm>
            <a:off x="3695258" y="4146989"/>
            <a:ext cx="2861082" cy="1169551"/>
          </a:xfrm>
          <a:prstGeom prst="rect">
            <a:avLst/>
          </a:prstGeom>
          <a:noFill/>
        </p:spPr>
        <p:txBody>
          <a:bodyPr wrap="square" lIns="91440" tIns="45720" rIns="91440" bIns="45720" anchor="t">
            <a:spAutoFit/>
          </a:bodyPr>
          <a:lstStyle/>
          <a:p>
            <a:pPr marL="9525"/>
            <a:r>
              <a:rPr lang="en-GB" altLang="zh-CN" sz="1400" b="1" dirty="0">
                <a:solidFill>
                  <a:srgbClr val="5A7A79"/>
                </a:solidFill>
              </a:rPr>
              <a:t>Justification for wet-day filtering</a:t>
            </a:r>
          </a:p>
          <a:p>
            <a:pPr marL="9525"/>
            <a:r>
              <a:rPr lang="en-GB" altLang="zh-CN" sz="1400">
                <a:solidFill>
                  <a:srgbClr val="5A7A79"/>
                </a:solidFill>
                <a:ea typeface="等线"/>
              </a:rPr>
              <a:t>Removing non-precipitating days </a:t>
            </a:r>
            <a:r>
              <a:rPr lang="en-GB" altLang="zh-CN" sz="1400" dirty="0">
                <a:solidFill>
                  <a:srgbClr val="5A7A79"/>
                </a:solidFill>
                <a:ea typeface="等线"/>
              </a:rPr>
              <a:t>prevents dry-day frequency from distorting the 95th percentile threshold</a:t>
            </a:r>
            <a:endParaRPr lang="en-GB" altLang="zh-CN" sz="1400" dirty="0">
              <a:solidFill>
                <a:srgbClr val="5A7A79"/>
              </a:solidFill>
              <a:ea typeface="等线"/>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23395" y="323395"/>
            <a:ext cx="48509" cy="323395"/>
          </a:xfrm>
          <a:custGeom>
            <a:avLst/>
            <a:gdLst/>
            <a:ahLst/>
            <a:cxnLst/>
            <a:rect l="l" t="t" r="r" b="b"/>
            <a:pathLst>
              <a:path w="48509" h="323395">
                <a:moveTo>
                  <a:pt x="0" y="0"/>
                </a:moveTo>
                <a:lnTo>
                  <a:pt x="48509" y="0"/>
                </a:lnTo>
                <a:lnTo>
                  <a:pt x="48509" y="323395"/>
                </a:lnTo>
                <a:lnTo>
                  <a:pt x="0" y="323395"/>
                </a:lnTo>
                <a:lnTo>
                  <a:pt x="0" y="0"/>
                </a:lnTo>
                <a:close/>
              </a:path>
            </a:pathLst>
          </a:custGeom>
          <a:solidFill>
            <a:srgbClr val="2C5F5D"/>
          </a:solidFill>
          <a:ln/>
        </p:spPr>
        <p:txBody>
          <a:bodyPr/>
          <a:lstStyle/>
          <a:p>
            <a:endParaRPr lang="en-GB"/>
          </a:p>
        </p:txBody>
      </p:sp>
      <p:sp>
        <p:nvSpPr>
          <p:cNvPr id="3" name="Text 1"/>
          <p:cNvSpPr/>
          <p:nvPr/>
        </p:nvSpPr>
        <p:spPr>
          <a:xfrm>
            <a:off x="468923" y="323395"/>
            <a:ext cx="7066186" cy="323395"/>
          </a:xfrm>
          <a:prstGeom prst="rect">
            <a:avLst/>
          </a:prstGeom>
          <a:noFill/>
          <a:ln/>
        </p:spPr>
        <p:txBody>
          <a:bodyPr wrap="square" lIns="0" tIns="0" rIns="0" bIns="0" rtlCol="0" anchor="ctr"/>
          <a:lstStyle/>
          <a:p>
            <a:pPr>
              <a:lnSpc>
                <a:spcPct val="90000"/>
              </a:lnSpc>
            </a:pPr>
            <a:r>
              <a:rPr lang="en-GB" sz="2292" b="1">
                <a:solidFill>
                  <a:srgbClr val="2C5F5D"/>
                </a:solidFill>
                <a:latin typeface="Calibri"/>
                <a:ea typeface="Calibri"/>
                <a:cs typeface="Calibri"/>
              </a:rPr>
              <a:t>Extreme Weather Events: Temperature &amp; Precipitation</a:t>
            </a:r>
            <a:endParaRPr lang="en-GB" sz="1600">
              <a:latin typeface="Calibri"/>
              <a:ea typeface="Calibri"/>
              <a:cs typeface="Calibri"/>
            </a:endParaRPr>
          </a:p>
        </p:txBody>
      </p:sp>
      <p:sp>
        <p:nvSpPr>
          <p:cNvPr id="4" name="Text 2"/>
          <p:cNvSpPr/>
          <p:nvPr/>
        </p:nvSpPr>
        <p:spPr>
          <a:xfrm>
            <a:off x="485093" y="679130"/>
            <a:ext cx="11456276" cy="226377"/>
          </a:xfrm>
          <a:prstGeom prst="rect">
            <a:avLst/>
          </a:prstGeom>
          <a:noFill/>
          <a:ln/>
        </p:spPr>
        <p:txBody>
          <a:bodyPr wrap="square" lIns="0" tIns="0" rIns="0" bIns="0" rtlCol="0" anchor="ctr"/>
          <a:lstStyle/>
          <a:p>
            <a:pPr>
              <a:lnSpc>
                <a:spcPct val="130000"/>
              </a:lnSpc>
            </a:pPr>
            <a:r>
              <a:rPr lang="en-GB" sz="1146">
                <a:solidFill>
                  <a:srgbClr val="5A7A79"/>
                </a:solidFill>
                <a:latin typeface="Calibri"/>
                <a:ea typeface="Calibri"/>
                <a:cs typeface="Calibri"/>
              </a:rPr>
              <a:t>Frequency analysis of TX90p and R95p across climate periods</a:t>
            </a:r>
            <a:endParaRPr lang="en-GB" sz="1600">
              <a:latin typeface="Calibri"/>
              <a:ea typeface="Calibri"/>
              <a:cs typeface="Calibri"/>
            </a:endParaRPr>
          </a:p>
        </p:txBody>
      </p:sp>
      <p:sp>
        <p:nvSpPr>
          <p:cNvPr id="5" name="Shape 3"/>
          <p:cNvSpPr/>
          <p:nvPr/>
        </p:nvSpPr>
        <p:spPr>
          <a:xfrm>
            <a:off x="87923" y="1002525"/>
            <a:ext cx="7289090" cy="2834462"/>
          </a:xfrm>
          <a:custGeom>
            <a:avLst/>
            <a:gdLst/>
            <a:ahLst/>
            <a:cxnLst/>
            <a:rect l="l" t="t" r="r" b="b"/>
            <a:pathLst>
              <a:path w="6847894" h="4187968">
                <a:moveTo>
                  <a:pt x="97035" y="0"/>
                </a:moveTo>
                <a:lnTo>
                  <a:pt x="6750859" y="0"/>
                </a:lnTo>
                <a:cubicBezTo>
                  <a:pt x="6804450" y="0"/>
                  <a:pt x="6847894" y="43444"/>
                  <a:pt x="6847894" y="97035"/>
                </a:cubicBezTo>
                <a:lnTo>
                  <a:pt x="6847894" y="4090933"/>
                </a:lnTo>
                <a:cubicBezTo>
                  <a:pt x="6847894" y="4144524"/>
                  <a:pt x="6804450" y="4187968"/>
                  <a:pt x="6750859" y="4187968"/>
                </a:cubicBezTo>
                <a:lnTo>
                  <a:pt x="97035" y="4187968"/>
                </a:lnTo>
                <a:cubicBezTo>
                  <a:pt x="43444" y="4187968"/>
                  <a:pt x="0" y="4144524"/>
                  <a:pt x="0" y="4090933"/>
                </a:cubicBezTo>
                <a:lnTo>
                  <a:pt x="0" y="97035"/>
                </a:lnTo>
                <a:cubicBezTo>
                  <a:pt x="0" y="43480"/>
                  <a:pt x="43480" y="0"/>
                  <a:pt x="97035"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8" name="Shape 5"/>
          <p:cNvSpPr/>
          <p:nvPr/>
        </p:nvSpPr>
        <p:spPr>
          <a:xfrm>
            <a:off x="33956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9" name="Shape 6"/>
          <p:cNvSpPr/>
          <p:nvPr/>
        </p:nvSpPr>
        <p:spPr>
          <a:xfrm>
            <a:off x="33956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B87B5C"/>
          </a:solidFill>
          <a:ln/>
        </p:spPr>
        <p:txBody>
          <a:bodyPr/>
          <a:lstStyle/>
          <a:p>
            <a:endParaRPr lang="en-GB"/>
          </a:p>
        </p:txBody>
      </p:sp>
      <p:sp>
        <p:nvSpPr>
          <p:cNvPr id="10" name="Shape 7"/>
          <p:cNvSpPr/>
          <p:nvPr/>
        </p:nvSpPr>
        <p:spPr>
          <a:xfrm>
            <a:off x="468923" y="4185951"/>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11" name="Text 8"/>
          <p:cNvSpPr/>
          <p:nvPr/>
        </p:nvSpPr>
        <p:spPr>
          <a:xfrm>
            <a:off x="614451" y="4153612"/>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a:t>
            </a:r>
            <a:endParaRPr lang="en-GB" sz="1600">
              <a:latin typeface="Calibri"/>
              <a:ea typeface="Calibri"/>
              <a:cs typeface="Calibri"/>
            </a:endParaRPr>
          </a:p>
        </p:txBody>
      </p:sp>
      <p:sp>
        <p:nvSpPr>
          <p:cNvPr id="12" name="Shape 9"/>
          <p:cNvSpPr/>
          <p:nvPr/>
        </p:nvSpPr>
        <p:spPr>
          <a:xfrm>
            <a:off x="452753"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3" name="Text 10"/>
          <p:cNvSpPr/>
          <p:nvPr/>
        </p:nvSpPr>
        <p:spPr>
          <a:xfrm>
            <a:off x="48509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14" name="Text 11"/>
          <p:cNvSpPr/>
          <p:nvPr/>
        </p:nvSpPr>
        <p:spPr>
          <a:xfrm>
            <a:off x="2921547" y="4444667"/>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36.5 days/yr</a:t>
            </a:r>
            <a:endParaRPr lang="en-GB" sz="1600">
              <a:latin typeface="Calibri"/>
              <a:ea typeface="Calibri"/>
              <a:cs typeface="Calibri"/>
            </a:endParaRPr>
          </a:p>
        </p:txBody>
      </p:sp>
      <p:sp>
        <p:nvSpPr>
          <p:cNvPr id="15" name="Shape 12"/>
          <p:cNvSpPr/>
          <p:nvPr/>
        </p:nvSpPr>
        <p:spPr>
          <a:xfrm>
            <a:off x="452753"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6" name="Text 13"/>
          <p:cNvSpPr/>
          <p:nvPr/>
        </p:nvSpPr>
        <p:spPr>
          <a:xfrm>
            <a:off x="48509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17" name="Text 14"/>
          <p:cNvSpPr/>
          <p:nvPr/>
        </p:nvSpPr>
        <p:spPr>
          <a:xfrm>
            <a:off x="2908346" y="4703383"/>
            <a:ext cx="719554" cy="161698"/>
          </a:xfrm>
          <a:prstGeom prst="rect">
            <a:avLst/>
          </a:prstGeom>
          <a:noFill/>
          <a:ln/>
        </p:spPr>
        <p:txBody>
          <a:bodyPr wrap="square" lIns="0" tIns="0" rIns="0" bIns="0" rtlCol="0" anchor="ctr"/>
          <a:lstStyle/>
          <a:p>
            <a:pPr>
              <a:lnSpc>
                <a:spcPct val="120000"/>
              </a:lnSpc>
            </a:pPr>
            <a:r>
              <a:rPr lang="en-GB" sz="891" b="1">
                <a:solidFill>
                  <a:srgbClr val="B87B5C"/>
                </a:solidFill>
                <a:latin typeface="Calibri"/>
                <a:ea typeface="Calibri"/>
                <a:cs typeface="Calibri"/>
              </a:rPr>
              <a:t>~135 days/yr</a:t>
            </a:r>
            <a:endParaRPr lang="en-GB" sz="1600">
              <a:latin typeface="Calibri"/>
              <a:ea typeface="Calibri"/>
              <a:cs typeface="Calibri"/>
            </a:endParaRPr>
          </a:p>
        </p:txBody>
      </p:sp>
      <p:sp>
        <p:nvSpPr>
          <p:cNvPr id="18" name="Shape 15"/>
          <p:cNvSpPr/>
          <p:nvPr/>
        </p:nvSpPr>
        <p:spPr>
          <a:xfrm>
            <a:off x="45679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B87B5C">
              <a:alpha val="10196"/>
            </a:srgbClr>
          </a:solidFill>
          <a:ln w="12700">
            <a:solidFill>
              <a:srgbClr val="B87B5C"/>
            </a:solidFill>
            <a:prstDash val="solid"/>
          </a:ln>
        </p:spPr>
        <p:txBody>
          <a:bodyPr/>
          <a:lstStyle/>
          <a:p>
            <a:endParaRPr lang="en-GB"/>
          </a:p>
        </p:txBody>
      </p:sp>
      <p:sp>
        <p:nvSpPr>
          <p:cNvPr id="19" name="Text 16"/>
          <p:cNvSpPr/>
          <p:nvPr/>
        </p:nvSpPr>
        <p:spPr>
          <a:xfrm>
            <a:off x="493178" y="5002524"/>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20" name="Text 17"/>
          <p:cNvSpPr/>
          <p:nvPr/>
        </p:nvSpPr>
        <p:spPr>
          <a:xfrm>
            <a:off x="3202498" y="4970185"/>
            <a:ext cx="420413" cy="168770"/>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~3.5×</a:t>
            </a:r>
            <a:endParaRPr lang="en-GB" sz="1600">
              <a:latin typeface="Calibri"/>
              <a:ea typeface="Calibri"/>
              <a:cs typeface="Calibri"/>
            </a:endParaRPr>
          </a:p>
        </p:txBody>
      </p:sp>
      <p:sp>
        <p:nvSpPr>
          <p:cNvPr id="21" name="Shape 18"/>
          <p:cNvSpPr/>
          <p:nvPr/>
        </p:nvSpPr>
        <p:spPr>
          <a:xfrm>
            <a:off x="381170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22" name="Shape 19"/>
          <p:cNvSpPr/>
          <p:nvPr/>
        </p:nvSpPr>
        <p:spPr>
          <a:xfrm>
            <a:off x="381170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2C5F5D"/>
          </a:solidFill>
          <a:ln/>
        </p:spPr>
        <p:txBody>
          <a:bodyPr/>
          <a:lstStyle/>
          <a:p>
            <a:endParaRPr lang="en-GB"/>
          </a:p>
        </p:txBody>
      </p:sp>
      <p:sp>
        <p:nvSpPr>
          <p:cNvPr id="23" name="Shape 20"/>
          <p:cNvSpPr/>
          <p:nvPr/>
        </p:nvSpPr>
        <p:spPr>
          <a:xfrm>
            <a:off x="3941063" y="4185951"/>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24" name="Text 21"/>
          <p:cNvSpPr/>
          <p:nvPr/>
        </p:nvSpPr>
        <p:spPr>
          <a:xfrm>
            <a:off x="4086591" y="4153612"/>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25" name="Shape 22"/>
          <p:cNvSpPr/>
          <p:nvPr/>
        </p:nvSpPr>
        <p:spPr>
          <a:xfrm>
            <a:off x="3924894"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6" name="Text 23"/>
          <p:cNvSpPr/>
          <p:nvPr/>
        </p:nvSpPr>
        <p:spPr>
          <a:xfrm>
            <a:off x="395723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27" name="Text 24"/>
          <p:cNvSpPr/>
          <p:nvPr/>
        </p:nvSpPr>
        <p:spPr>
          <a:xfrm>
            <a:off x="6414405" y="4444667"/>
            <a:ext cx="68721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10.1 days/yr</a:t>
            </a:r>
            <a:endParaRPr lang="en-GB" sz="1600">
              <a:latin typeface="Calibri"/>
              <a:ea typeface="Calibri"/>
              <a:cs typeface="Calibri"/>
            </a:endParaRPr>
          </a:p>
        </p:txBody>
      </p:sp>
      <p:sp>
        <p:nvSpPr>
          <p:cNvPr id="28" name="Shape 25"/>
          <p:cNvSpPr/>
          <p:nvPr/>
        </p:nvSpPr>
        <p:spPr>
          <a:xfrm>
            <a:off x="3924894"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9" name="Text 26"/>
          <p:cNvSpPr/>
          <p:nvPr/>
        </p:nvSpPr>
        <p:spPr>
          <a:xfrm>
            <a:off x="395723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30" name="Text 27"/>
          <p:cNvSpPr/>
          <p:nvPr/>
        </p:nvSpPr>
        <p:spPr>
          <a:xfrm>
            <a:off x="6372858" y="4703383"/>
            <a:ext cx="646790"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~11.5 days/yr</a:t>
            </a:r>
            <a:endParaRPr lang="en-GB" sz="1600">
              <a:latin typeface="Calibri"/>
              <a:ea typeface="Calibri"/>
              <a:cs typeface="Calibri"/>
            </a:endParaRPr>
          </a:p>
        </p:txBody>
      </p:sp>
      <p:sp>
        <p:nvSpPr>
          <p:cNvPr id="31" name="Shape 28"/>
          <p:cNvSpPr/>
          <p:nvPr/>
        </p:nvSpPr>
        <p:spPr>
          <a:xfrm>
            <a:off x="392893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2C5F5D">
              <a:alpha val="10196"/>
            </a:srgbClr>
          </a:solidFill>
          <a:ln w="12700">
            <a:solidFill>
              <a:srgbClr val="2C5F5D"/>
            </a:solidFill>
            <a:prstDash val="solid"/>
          </a:ln>
        </p:spPr>
        <p:txBody>
          <a:bodyPr/>
          <a:lstStyle/>
          <a:p>
            <a:endParaRPr lang="en-GB"/>
          </a:p>
        </p:txBody>
      </p:sp>
      <p:sp>
        <p:nvSpPr>
          <p:cNvPr id="33" name="Text 30"/>
          <p:cNvSpPr/>
          <p:nvPr/>
        </p:nvSpPr>
        <p:spPr>
          <a:xfrm>
            <a:off x="6659920" y="4970184"/>
            <a:ext cx="436584"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Stable</a:t>
            </a:r>
            <a:endParaRPr lang="en-GB" sz="1600">
              <a:latin typeface="Calibri"/>
              <a:ea typeface="Calibri"/>
              <a:cs typeface="Calibri"/>
            </a:endParaRPr>
          </a:p>
        </p:txBody>
      </p:sp>
      <p:sp>
        <p:nvSpPr>
          <p:cNvPr id="34" name="Shape 31"/>
          <p:cNvSpPr/>
          <p:nvPr/>
        </p:nvSpPr>
        <p:spPr>
          <a:xfrm>
            <a:off x="7467127" y="1002525"/>
            <a:ext cx="4567958" cy="2538653"/>
          </a:xfrm>
          <a:custGeom>
            <a:avLst/>
            <a:gdLst/>
            <a:ahLst/>
            <a:cxnLst/>
            <a:rect l="l" t="t" r="r" b="b"/>
            <a:pathLst>
              <a:path w="4567958" h="2538653">
                <a:moveTo>
                  <a:pt x="97027" y="0"/>
                </a:moveTo>
                <a:lnTo>
                  <a:pt x="4470930" y="0"/>
                </a:lnTo>
                <a:cubicBezTo>
                  <a:pt x="4524517" y="0"/>
                  <a:pt x="4567958" y="43441"/>
                  <a:pt x="4567958" y="97027"/>
                </a:cubicBezTo>
                <a:lnTo>
                  <a:pt x="4567958" y="2441625"/>
                </a:lnTo>
                <a:cubicBezTo>
                  <a:pt x="4567958" y="2495212"/>
                  <a:pt x="4524517" y="2538653"/>
                  <a:pt x="4470930" y="2538653"/>
                </a:cubicBezTo>
                <a:lnTo>
                  <a:pt x="97027" y="2538653"/>
                </a:lnTo>
                <a:cubicBezTo>
                  <a:pt x="43441" y="2538653"/>
                  <a:pt x="0" y="2495212"/>
                  <a:pt x="0" y="2441625"/>
                </a:cubicBezTo>
                <a:lnTo>
                  <a:pt x="0" y="97027"/>
                </a:lnTo>
                <a:cubicBezTo>
                  <a:pt x="0" y="43476"/>
                  <a:pt x="43476" y="0"/>
                  <a:pt x="97027" y="0"/>
                </a:cubicBezTo>
                <a:close/>
              </a:path>
            </a:pathLst>
          </a:custGeom>
          <a:gradFill flip="none" rotWithShape="1">
            <a:gsLst>
              <a:gs pos="0">
                <a:srgbClr val="B87B5C"/>
              </a:gs>
              <a:gs pos="100000">
                <a:srgbClr val="2C5F5D"/>
              </a:gs>
            </a:gsLst>
            <a:lin ang="2700000" scaled="1"/>
          </a:gradFill>
          <a:ln/>
          <a:effectLst>
            <a:outerShdw blurRad="24255" dist="8085" dir="5400000" algn="bl" rotWithShape="0">
              <a:srgbClr val="000000">
                <a:alpha val="10196"/>
              </a:srgbClr>
            </a:outerShdw>
          </a:effectLst>
        </p:spPr>
        <p:txBody>
          <a:bodyPr/>
          <a:lstStyle/>
          <a:p>
            <a:endParaRPr lang="en-GB"/>
          </a:p>
        </p:txBody>
      </p:sp>
      <p:sp>
        <p:nvSpPr>
          <p:cNvPr id="35" name="Shape 32"/>
          <p:cNvSpPr/>
          <p:nvPr/>
        </p:nvSpPr>
        <p:spPr>
          <a:xfrm>
            <a:off x="7625793" y="1172308"/>
            <a:ext cx="127337" cy="145528"/>
          </a:xfrm>
          <a:custGeom>
            <a:avLst/>
            <a:gdLst/>
            <a:ahLst/>
            <a:cxnLst/>
            <a:rect l="l" t="t" r="r" b="b"/>
            <a:pathLst>
              <a:path w="127337" h="145528">
                <a:moveTo>
                  <a:pt x="45620" y="-7504"/>
                </a:moveTo>
                <a:cubicBezTo>
                  <a:pt x="48263" y="-9721"/>
                  <a:pt x="52157" y="-9636"/>
                  <a:pt x="54687" y="-7248"/>
                </a:cubicBezTo>
                <a:cubicBezTo>
                  <a:pt x="58183" y="-3951"/>
                  <a:pt x="61309" y="-313"/>
                  <a:pt x="64322" y="3382"/>
                </a:cubicBezTo>
                <a:cubicBezTo>
                  <a:pt x="68159" y="8072"/>
                  <a:pt x="72764" y="14269"/>
                  <a:pt x="77198" y="21630"/>
                </a:cubicBezTo>
                <a:cubicBezTo>
                  <a:pt x="78676" y="19697"/>
                  <a:pt x="80040" y="17992"/>
                  <a:pt x="81234" y="16542"/>
                </a:cubicBezTo>
                <a:cubicBezTo>
                  <a:pt x="81547" y="16173"/>
                  <a:pt x="81859" y="15775"/>
                  <a:pt x="82172" y="15377"/>
                </a:cubicBezTo>
                <a:cubicBezTo>
                  <a:pt x="84418" y="12592"/>
                  <a:pt x="87203" y="9095"/>
                  <a:pt x="90926" y="9095"/>
                </a:cubicBezTo>
                <a:cubicBezTo>
                  <a:pt x="94735" y="9095"/>
                  <a:pt x="97407" y="12478"/>
                  <a:pt x="99681" y="15377"/>
                </a:cubicBezTo>
                <a:cubicBezTo>
                  <a:pt x="100050" y="15860"/>
                  <a:pt x="100420" y="16315"/>
                  <a:pt x="100789" y="16741"/>
                </a:cubicBezTo>
                <a:cubicBezTo>
                  <a:pt x="103717" y="20266"/>
                  <a:pt x="107611" y="25354"/>
                  <a:pt x="111505" y="31635"/>
                </a:cubicBezTo>
                <a:cubicBezTo>
                  <a:pt x="119236" y="44113"/>
                  <a:pt x="127308" y="61878"/>
                  <a:pt x="127308" y="81831"/>
                </a:cubicBezTo>
                <a:cubicBezTo>
                  <a:pt x="127308" y="116991"/>
                  <a:pt x="98800" y="145499"/>
                  <a:pt x="63640" y="145499"/>
                </a:cubicBezTo>
                <a:cubicBezTo>
                  <a:pt x="28480" y="145499"/>
                  <a:pt x="0" y="117019"/>
                  <a:pt x="0" y="81859"/>
                </a:cubicBezTo>
                <a:cubicBezTo>
                  <a:pt x="0" y="55966"/>
                  <a:pt x="11682" y="33540"/>
                  <a:pt x="22881" y="17907"/>
                </a:cubicBezTo>
                <a:cubicBezTo>
                  <a:pt x="28537" y="10033"/>
                  <a:pt x="34165" y="3723"/>
                  <a:pt x="38400" y="-597"/>
                </a:cubicBezTo>
                <a:cubicBezTo>
                  <a:pt x="40731" y="-2984"/>
                  <a:pt x="43090" y="-5344"/>
                  <a:pt x="45648" y="-7475"/>
                </a:cubicBezTo>
                <a:close/>
                <a:moveTo>
                  <a:pt x="64152" y="118241"/>
                </a:moveTo>
                <a:cubicBezTo>
                  <a:pt x="71343" y="118241"/>
                  <a:pt x="77710" y="116252"/>
                  <a:pt x="83707" y="112272"/>
                </a:cubicBezTo>
                <a:cubicBezTo>
                  <a:pt x="95673" y="103916"/>
                  <a:pt x="98885" y="87203"/>
                  <a:pt x="91694" y="74071"/>
                </a:cubicBezTo>
                <a:cubicBezTo>
                  <a:pt x="90415" y="71513"/>
                  <a:pt x="87146" y="71343"/>
                  <a:pt x="85299" y="73503"/>
                </a:cubicBezTo>
                <a:lnTo>
                  <a:pt x="78136" y="81831"/>
                </a:lnTo>
                <a:cubicBezTo>
                  <a:pt x="76260" y="83991"/>
                  <a:pt x="72878" y="83934"/>
                  <a:pt x="71115" y="81689"/>
                </a:cubicBezTo>
                <a:cubicBezTo>
                  <a:pt x="66198" y="75407"/>
                  <a:pt x="57159" y="63953"/>
                  <a:pt x="52555" y="58097"/>
                </a:cubicBezTo>
                <a:cubicBezTo>
                  <a:pt x="51020" y="56136"/>
                  <a:pt x="48235" y="55824"/>
                  <a:pt x="46444" y="57557"/>
                </a:cubicBezTo>
                <a:cubicBezTo>
                  <a:pt x="41242" y="62617"/>
                  <a:pt x="31806" y="73702"/>
                  <a:pt x="31806" y="87203"/>
                </a:cubicBezTo>
                <a:cubicBezTo>
                  <a:pt x="31806" y="106701"/>
                  <a:pt x="46188" y="118241"/>
                  <a:pt x="64123" y="118241"/>
                </a:cubicBezTo>
                <a:close/>
              </a:path>
            </a:pathLst>
          </a:custGeom>
          <a:solidFill>
            <a:srgbClr val="FFFFFF"/>
          </a:solidFill>
          <a:ln/>
        </p:spPr>
        <p:txBody>
          <a:bodyPr/>
          <a:lstStyle/>
          <a:p>
            <a:endParaRPr lang="en-GB"/>
          </a:p>
        </p:txBody>
      </p:sp>
      <p:sp>
        <p:nvSpPr>
          <p:cNvPr id="36" name="Text 33"/>
          <p:cNvSpPr/>
          <p:nvPr/>
        </p:nvSpPr>
        <p:spPr>
          <a:xfrm>
            <a:off x="7782437" y="1131883"/>
            <a:ext cx="4196053" cy="226377"/>
          </a:xfrm>
          <a:prstGeom prst="rect">
            <a:avLst/>
          </a:prstGeom>
          <a:noFill/>
          <a:ln/>
        </p:spPr>
        <p:txBody>
          <a:bodyPr wrap="square" lIns="0" tIns="0" rIns="0" bIns="0" rtlCol="0" anchor="ctr"/>
          <a:lstStyle/>
          <a:p>
            <a:pPr>
              <a:lnSpc>
                <a:spcPct val="130000"/>
              </a:lnSpc>
            </a:pPr>
            <a:r>
              <a:rPr lang="en-GB" sz="1146" b="1">
                <a:solidFill>
                  <a:srgbClr val="FFFFFF"/>
                </a:solidFill>
                <a:latin typeface="Calibri"/>
                <a:ea typeface="Calibri"/>
                <a:cs typeface="Calibri"/>
              </a:rPr>
              <a:t>Extreme Heat (TX90p)</a:t>
            </a:r>
            <a:endParaRPr lang="en-GB" sz="1600">
              <a:latin typeface="Calibri"/>
              <a:ea typeface="Calibri"/>
              <a:cs typeface="Calibri"/>
            </a:endParaRPr>
          </a:p>
        </p:txBody>
      </p:sp>
      <p:sp>
        <p:nvSpPr>
          <p:cNvPr id="37" name="Shape 34"/>
          <p:cNvSpPr/>
          <p:nvPr/>
        </p:nvSpPr>
        <p:spPr>
          <a:xfrm>
            <a:off x="7596485" y="1422939"/>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FFFFF">
              <a:alpha val="10196"/>
            </a:srgbClr>
          </a:solidFill>
          <a:ln/>
        </p:spPr>
        <p:txBody>
          <a:bodyPr/>
          <a:lstStyle/>
          <a:p>
            <a:endParaRPr lang="en-GB"/>
          </a:p>
        </p:txBody>
      </p:sp>
      <p:sp>
        <p:nvSpPr>
          <p:cNvPr id="38" name="Text 35"/>
          <p:cNvSpPr/>
          <p:nvPr/>
        </p:nvSpPr>
        <p:spPr>
          <a:xfrm>
            <a:off x="7661164" y="1487618"/>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IPCC/ETCCDI Definition</a:t>
            </a:r>
            <a:endParaRPr lang="en-GB" sz="1600">
              <a:latin typeface="Calibri"/>
              <a:ea typeface="Calibri"/>
              <a:cs typeface="Calibri"/>
            </a:endParaRPr>
          </a:p>
        </p:txBody>
      </p:sp>
      <p:sp>
        <p:nvSpPr>
          <p:cNvPr id="39" name="Text 36"/>
          <p:cNvSpPr/>
          <p:nvPr/>
        </p:nvSpPr>
        <p:spPr>
          <a:xfrm>
            <a:off x="7661164" y="1681655"/>
            <a:ext cx="4244562" cy="355735"/>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Days when daily maximum temperature exceeds the 90th percentile of the 5-day window in the reference period</a:t>
            </a:r>
            <a:endParaRPr lang="en-GB" sz="1600">
              <a:latin typeface="Calibri"/>
              <a:ea typeface="Calibri"/>
              <a:cs typeface="Calibri"/>
            </a:endParaRPr>
          </a:p>
        </p:txBody>
      </p:sp>
      <p:sp>
        <p:nvSpPr>
          <p:cNvPr id="40" name="Shape 37"/>
          <p:cNvSpPr/>
          <p:nvPr/>
        </p:nvSpPr>
        <p:spPr>
          <a:xfrm>
            <a:off x="7596485" y="2166748"/>
            <a:ext cx="4309241" cy="501263"/>
          </a:xfrm>
          <a:custGeom>
            <a:avLst/>
            <a:gdLst/>
            <a:ahLst/>
            <a:cxnLst/>
            <a:rect l="l" t="t" r="r" b="b"/>
            <a:pathLst>
              <a:path w="4309241" h="501263">
                <a:moveTo>
                  <a:pt x="64678" y="0"/>
                </a:moveTo>
                <a:lnTo>
                  <a:pt x="4244563" y="0"/>
                </a:lnTo>
                <a:cubicBezTo>
                  <a:pt x="4280284" y="0"/>
                  <a:pt x="4309241" y="28957"/>
                  <a:pt x="4309241" y="64678"/>
                </a:cubicBezTo>
                <a:lnTo>
                  <a:pt x="4309241" y="436585"/>
                </a:lnTo>
                <a:cubicBezTo>
                  <a:pt x="4309241" y="472305"/>
                  <a:pt x="4280284" y="501263"/>
                  <a:pt x="4244563" y="501263"/>
                </a:cubicBezTo>
                <a:lnTo>
                  <a:pt x="64678" y="501263"/>
                </a:lnTo>
                <a:cubicBezTo>
                  <a:pt x="28981" y="501263"/>
                  <a:pt x="0" y="472281"/>
                  <a:pt x="0" y="436585"/>
                </a:cubicBezTo>
                <a:lnTo>
                  <a:pt x="0" y="64678"/>
                </a:lnTo>
                <a:cubicBezTo>
                  <a:pt x="0" y="28981"/>
                  <a:pt x="28981" y="0"/>
                  <a:pt x="64678" y="0"/>
                </a:cubicBezTo>
                <a:close/>
              </a:path>
            </a:pathLst>
          </a:custGeom>
          <a:solidFill>
            <a:srgbClr val="FFFFFF">
              <a:alpha val="10196"/>
            </a:srgbClr>
          </a:solidFill>
          <a:ln/>
        </p:spPr>
        <p:txBody>
          <a:bodyPr/>
          <a:lstStyle/>
          <a:p>
            <a:endParaRPr lang="en-GB"/>
          </a:p>
        </p:txBody>
      </p:sp>
      <p:sp>
        <p:nvSpPr>
          <p:cNvPr id="41" name="Text 38"/>
          <p:cNvSpPr/>
          <p:nvPr/>
        </p:nvSpPr>
        <p:spPr>
          <a:xfrm>
            <a:off x="7661164" y="2231427"/>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Key Finding</a:t>
            </a:r>
            <a:endParaRPr lang="en-GB" sz="1600">
              <a:latin typeface="Calibri"/>
              <a:ea typeface="Calibri"/>
              <a:cs typeface="Calibri"/>
            </a:endParaRPr>
          </a:p>
        </p:txBody>
      </p:sp>
      <p:sp>
        <p:nvSpPr>
          <p:cNvPr id="42" name="Text 39"/>
          <p:cNvSpPr/>
          <p:nvPr/>
        </p:nvSpPr>
        <p:spPr>
          <a:xfrm>
            <a:off x="7661164" y="2425464"/>
            <a:ext cx="4244562" cy="177867"/>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Dramatic </a:t>
            </a:r>
            <a:r>
              <a:rPr lang="en-GB" sz="1019" b="1">
                <a:solidFill>
                  <a:srgbClr val="FFFFFF"/>
                </a:solidFill>
                <a:latin typeface="Calibri"/>
                <a:ea typeface="Calibri"/>
                <a:cs typeface="Calibri"/>
              </a:rPr>
              <a:t>3.5-fold increase</a:t>
            </a:r>
            <a:r>
              <a:rPr lang="en-GB" sz="1019">
                <a:solidFill>
                  <a:srgbClr val="FFFFFF"/>
                </a:solidFill>
                <a:latin typeface="Calibri"/>
                <a:ea typeface="Calibri"/>
                <a:cs typeface="Calibri"/>
              </a:rPr>
              <a:t> in extreme heat days by late century</a:t>
            </a:r>
            <a:endParaRPr lang="en-GB" sz="1600">
              <a:latin typeface="Calibri"/>
              <a:ea typeface="Calibri"/>
              <a:cs typeface="Calibri"/>
            </a:endParaRPr>
          </a:p>
        </p:txBody>
      </p:sp>
      <p:sp>
        <p:nvSpPr>
          <p:cNvPr id="43" name="Shape 40"/>
          <p:cNvSpPr/>
          <p:nvPr/>
        </p:nvSpPr>
        <p:spPr>
          <a:xfrm>
            <a:off x="7596485" y="2732690"/>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FFFFF">
              <a:alpha val="10196"/>
            </a:srgbClr>
          </a:solidFill>
          <a:ln/>
        </p:spPr>
        <p:txBody>
          <a:bodyPr/>
          <a:lstStyle/>
          <a:p>
            <a:endParaRPr lang="en-GB"/>
          </a:p>
        </p:txBody>
      </p:sp>
      <p:sp>
        <p:nvSpPr>
          <p:cNvPr id="44" name="Text 41"/>
          <p:cNvSpPr/>
          <p:nvPr/>
        </p:nvSpPr>
        <p:spPr>
          <a:xfrm>
            <a:off x="7661164" y="2797369"/>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Literature Support</a:t>
            </a:r>
            <a:endParaRPr lang="en-GB" sz="1600">
              <a:latin typeface="Calibri"/>
              <a:ea typeface="Calibri"/>
              <a:cs typeface="Calibri"/>
            </a:endParaRPr>
          </a:p>
        </p:txBody>
      </p:sp>
      <p:sp>
        <p:nvSpPr>
          <p:cNvPr id="45" name="Text 42"/>
          <p:cNvSpPr/>
          <p:nvPr/>
        </p:nvSpPr>
        <p:spPr>
          <a:xfrm>
            <a:off x="7661164" y="2991406"/>
            <a:ext cx="4244562" cy="355735"/>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Perkins-Kirkpatrick (2020): Global heatwave frequency and duration have increased significantly over past 70 years</a:t>
            </a:r>
            <a:endParaRPr lang="en-GB" sz="1600">
              <a:latin typeface="Calibri"/>
              <a:ea typeface="Calibri"/>
              <a:cs typeface="Calibri"/>
            </a:endParaRPr>
          </a:p>
        </p:txBody>
      </p:sp>
      <p:sp>
        <p:nvSpPr>
          <p:cNvPr id="46" name="Shape 43"/>
          <p:cNvSpPr/>
          <p:nvPr/>
        </p:nvSpPr>
        <p:spPr>
          <a:xfrm>
            <a:off x="7467127" y="3638196"/>
            <a:ext cx="4567958" cy="2894387"/>
          </a:xfrm>
          <a:custGeom>
            <a:avLst/>
            <a:gdLst/>
            <a:ahLst/>
            <a:cxnLst/>
            <a:rect l="l" t="t" r="r" b="b"/>
            <a:pathLst>
              <a:path w="4567958" h="2894387">
                <a:moveTo>
                  <a:pt x="97020" y="0"/>
                </a:moveTo>
                <a:lnTo>
                  <a:pt x="4470938" y="0"/>
                </a:lnTo>
                <a:cubicBezTo>
                  <a:pt x="4524520" y="0"/>
                  <a:pt x="4567958" y="43437"/>
                  <a:pt x="4567958" y="97020"/>
                </a:cubicBezTo>
                <a:lnTo>
                  <a:pt x="4567958" y="2797367"/>
                </a:lnTo>
                <a:cubicBezTo>
                  <a:pt x="4567958" y="2850950"/>
                  <a:pt x="4524520" y="2894387"/>
                  <a:pt x="4470938" y="2894387"/>
                </a:cubicBezTo>
                <a:lnTo>
                  <a:pt x="97020" y="2894387"/>
                </a:lnTo>
                <a:cubicBezTo>
                  <a:pt x="43437" y="2894387"/>
                  <a:pt x="0" y="2850950"/>
                  <a:pt x="0" y="2797367"/>
                </a:cubicBezTo>
                <a:lnTo>
                  <a:pt x="0" y="97020"/>
                </a:lnTo>
                <a:cubicBezTo>
                  <a:pt x="0" y="43473"/>
                  <a:pt x="43473" y="0"/>
                  <a:pt x="9702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47" name="Shape 44"/>
          <p:cNvSpPr/>
          <p:nvPr/>
        </p:nvSpPr>
        <p:spPr>
          <a:xfrm>
            <a:off x="7612655" y="379989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4659" y="98080"/>
                </a:moveTo>
                <a:cubicBezTo>
                  <a:pt x="24937" y="97448"/>
                  <a:pt x="25568" y="97019"/>
                  <a:pt x="26276" y="97019"/>
                </a:cubicBezTo>
                <a:cubicBezTo>
                  <a:pt x="26983" y="97019"/>
                  <a:pt x="27615" y="97423"/>
                  <a:pt x="27893" y="98080"/>
                </a:cubicBezTo>
                <a:lnTo>
                  <a:pt x="35523" y="115311"/>
                </a:lnTo>
                <a:cubicBezTo>
                  <a:pt x="36079" y="116599"/>
                  <a:pt x="36382" y="117963"/>
                  <a:pt x="36382" y="119353"/>
                </a:cubicBezTo>
                <a:cubicBezTo>
                  <a:pt x="36382" y="124886"/>
                  <a:pt x="31809" y="129358"/>
                  <a:pt x="26276" y="129358"/>
                </a:cubicBezTo>
                <a:cubicBezTo>
                  <a:pt x="20743" y="129358"/>
                  <a:pt x="16170" y="124886"/>
                  <a:pt x="16170" y="119353"/>
                </a:cubicBezTo>
                <a:cubicBezTo>
                  <a:pt x="16170" y="117963"/>
                  <a:pt x="16473" y="116574"/>
                  <a:pt x="17029" y="115311"/>
                </a:cubicBezTo>
                <a:lnTo>
                  <a:pt x="24659" y="98080"/>
                </a:lnTo>
                <a:close/>
                <a:moveTo>
                  <a:pt x="63062" y="98080"/>
                </a:moveTo>
                <a:cubicBezTo>
                  <a:pt x="63340" y="97448"/>
                  <a:pt x="63972" y="97019"/>
                  <a:pt x="64679" y="97019"/>
                </a:cubicBezTo>
                <a:cubicBezTo>
                  <a:pt x="65386" y="97019"/>
                  <a:pt x="66018" y="97423"/>
                  <a:pt x="66296" y="98080"/>
                </a:cubicBezTo>
                <a:lnTo>
                  <a:pt x="73926" y="115311"/>
                </a:lnTo>
                <a:cubicBezTo>
                  <a:pt x="74482" y="116599"/>
                  <a:pt x="74785" y="117963"/>
                  <a:pt x="74785" y="119353"/>
                </a:cubicBezTo>
                <a:cubicBezTo>
                  <a:pt x="74785" y="124886"/>
                  <a:pt x="70212" y="129358"/>
                  <a:pt x="64679" y="129358"/>
                </a:cubicBezTo>
                <a:cubicBezTo>
                  <a:pt x="59146" y="129358"/>
                  <a:pt x="54573" y="124886"/>
                  <a:pt x="54573" y="119353"/>
                </a:cubicBezTo>
                <a:cubicBezTo>
                  <a:pt x="54573" y="117963"/>
                  <a:pt x="54876" y="116574"/>
                  <a:pt x="55432" y="115311"/>
                </a:cubicBezTo>
                <a:lnTo>
                  <a:pt x="63062" y="98080"/>
                </a:lnTo>
                <a:close/>
                <a:moveTo>
                  <a:pt x="93835" y="115311"/>
                </a:moveTo>
                <a:lnTo>
                  <a:pt x="101465" y="98080"/>
                </a:lnTo>
                <a:cubicBezTo>
                  <a:pt x="101743" y="97448"/>
                  <a:pt x="102375" y="97019"/>
                  <a:pt x="103082" y="97019"/>
                </a:cubicBezTo>
                <a:cubicBezTo>
                  <a:pt x="103790" y="97019"/>
                  <a:pt x="104421" y="97423"/>
                  <a:pt x="104699" y="98080"/>
                </a:cubicBezTo>
                <a:lnTo>
                  <a:pt x="112329" y="115311"/>
                </a:lnTo>
                <a:cubicBezTo>
                  <a:pt x="112885" y="116599"/>
                  <a:pt x="113188" y="117963"/>
                  <a:pt x="113188" y="119353"/>
                </a:cubicBezTo>
                <a:cubicBezTo>
                  <a:pt x="113188" y="124886"/>
                  <a:pt x="108615" y="129358"/>
                  <a:pt x="103082" y="129358"/>
                </a:cubicBezTo>
                <a:cubicBezTo>
                  <a:pt x="97549" y="129358"/>
                  <a:pt x="92976" y="124886"/>
                  <a:pt x="92976" y="119353"/>
                </a:cubicBezTo>
                <a:cubicBezTo>
                  <a:pt x="92976" y="117963"/>
                  <a:pt x="93279" y="116574"/>
                  <a:pt x="93835" y="115311"/>
                </a:cubicBezTo>
                <a:close/>
              </a:path>
            </a:pathLst>
          </a:custGeom>
          <a:solidFill>
            <a:srgbClr val="2C5F5D"/>
          </a:solidFill>
          <a:ln/>
        </p:spPr>
        <p:txBody>
          <a:bodyPr/>
          <a:lstStyle/>
          <a:p>
            <a:endParaRPr lang="en-GB"/>
          </a:p>
        </p:txBody>
      </p:sp>
      <p:sp>
        <p:nvSpPr>
          <p:cNvPr id="48" name="Text 45"/>
          <p:cNvSpPr/>
          <p:nvPr/>
        </p:nvSpPr>
        <p:spPr>
          <a:xfrm>
            <a:off x="7758182" y="3767554"/>
            <a:ext cx="4212223"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Extreme Precipitation (R95p)</a:t>
            </a:r>
            <a:endParaRPr lang="en-GB" sz="1600">
              <a:latin typeface="Calibri"/>
              <a:ea typeface="Calibri"/>
              <a:cs typeface="Calibri"/>
            </a:endParaRPr>
          </a:p>
        </p:txBody>
      </p:sp>
      <p:sp>
        <p:nvSpPr>
          <p:cNvPr id="49" name="Shape 46"/>
          <p:cNvSpPr/>
          <p:nvPr/>
        </p:nvSpPr>
        <p:spPr>
          <a:xfrm>
            <a:off x="7596485" y="4131374"/>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0" name="Text 47"/>
          <p:cNvSpPr/>
          <p:nvPr/>
        </p:nvSpPr>
        <p:spPr>
          <a:xfrm>
            <a:off x="7661164" y="4196053"/>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IPCC/ETCCDI Definition</a:t>
            </a:r>
            <a:endParaRPr lang="en-GB" sz="1600">
              <a:latin typeface="Calibri"/>
              <a:ea typeface="Calibri"/>
              <a:cs typeface="Calibri"/>
            </a:endParaRPr>
          </a:p>
        </p:txBody>
      </p:sp>
      <p:sp>
        <p:nvSpPr>
          <p:cNvPr id="51" name="Text 48"/>
          <p:cNvSpPr/>
          <p:nvPr/>
        </p:nvSpPr>
        <p:spPr>
          <a:xfrm>
            <a:off x="7661164" y="4390090"/>
            <a:ext cx="4244562" cy="355735"/>
          </a:xfrm>
          <a:prstGeom prst="rect">
            <a:avLst/>
          </a:prstGeom>
          <a:noFill/>
          <a:ln/>
        </p:spPr>
        <p:txBody>
          <a:bodyPr wrap="square" lIns="0" tIns="0" rIns="0" bIns="0" rtlCol="0" anchor="ctr"/>
          <a:lstStyle/>
          <a:p>
            <a:pPr>
              <a:lnSpc>
                <a:spcPct val="110000"/>
              </a:lnSpc>
            </a:pPr>
            <a:r>
              <a:rPr lang="en-GB" sz="1019">
                <a:solidFill>
                  <a:srgbClr val="5A7A79"/>
                </a:solidFill>
                <a:latin typeface="Calibri"/>
                <a:ea typeface="Calibri"/>
                <a:cs typeface="Calibri"/>
              </a:rPr>
              <a:t>Days when daily precipitation exceeds the 95th percentile of wet-day series (≥1mm) during baseline period</a:t>
            </a:r>
            <a:endParaRPr lang="en-GB" sz="1600">
              <a:latin typeface="Calibri"/>
              <a:ea typeface="Calibri"/>
              <a:cs typeface="Calibri"/>
            </a:endParaRPr>
          </a:p>
        </p:txBody>
      </p:sp>
      <p:sp>
        <p:nvSpPr>
          <p:cNvPr id="52" name="Shape 49"/>
          <p:cNvSpPr/>
          <p:nvPr/>
        </p:nvSpPr>
        <p:spPr>
          <a:xfrm>
            <a:off x="7596485" y="4875183"/>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3" name="Text 50"/>
          <p:cNvSpPr/>
          <p:nvPr/>
        </p:nvSpPr>
        <p:spPr>
          <a:xfrm>
            <a:off x="7661164" y="4939862"/>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Physical Mechanism</a:t>
            </a:r>
            <a:endParaRPr lang="en-GB" sz="1600">
              <a:latin typeface="Calibri"/>
              <a:ea typeface="Calibri"/>
              <a:cs typeface="Calibri"/>
            </a:endParaRPr>
          </a:p>
        </p:txBody>
      </p:sp>
      <p:sp>
        <p:nvSpPr>
          <p:cNvPr id="54" name="Text 51"/>
          <p:cNvSpPr/>
          <p:nvPr/>
        </p:nvSpPr>
        <p:spPr>
          <a:xfrm>
            <a:off x="7661164" y="5133899"/>
            <a:ext cx="4244562" cy="355735"/>
          </a:xfrm>
          <a:prstGeom prst="rect">
            <a:avLst/>
          </a:prstGeom>
          <a:noFill/>
          <a:ln/>
        </p:spPr>
        <p:txBody>
          <a:bodyPr wrap="square" lIns="0" tIns="0" rIns="0" bIns="0" rtlCol="0" anchor="ctr"/>
          <a:lstStyle/>
          <a:p>
            <a:pPr>
              <a:lnSpc>
                <a:spcPct val="110000"/>
              </a:lnSpc>
            </a:pPr>
            <a:r>
              <a:rPr lang="en-GB" sz="1019" b="1">
                <a:solidFill>
                  <a:srgbClr val="5A7A79"/>
                </a:solidFill>
                <a:latin typeface="Calibri"/>
                <a:ea typeface="Calibri"/>
                <a:cs typeface="Calibri"/>
              </a:rPr>
              <a:t>Clausius-Clapeyron relation:</a:t>
            </a:r>
            <a:r>
              <a:rPr lang="en-GB" sz="1019">
                <a:solidFill>
                  <a:srgbClr val="5A7A79"/>
                </a:solidFill>
                <a:latin typeface="Calibri"/>
                <a:ea typeface="Calibri"/>
                <a:cs typeface="Calibri"/>
              </a:rPr>
              <a:t> ~7% increase in water-holding capacity per 1°C warming</a:t>
            </a:r>
            <a:endParaRPr lang="en-GB" sz="1600">
              <a:latin typeface="Calibri"/>
              <a:ea typeface="Calibri"/>
              <a:cs typeface="Calibri"/>
            </a:endParaRPr>
          </a:p>
        </p:txBody>
      </p:sp>
      <p:sp>
        <p:nvSpPr>
          <p:cNvPr id="55" name="Shape 52"/>
          <p:cNvSpPr/>
          <p:nvPr/>
        </p:nvSpPr>
        <p:spPr>
          <a:xfrm>
            <a:off x="7596485" y="5618992"/>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6" name="Text 53"/>
          <p:cNvSpPr/>
          <p:nvPr/>
        </p:nvSpPr>
        <p:spPr>
          <a:xfrm>
            <a:off x="7661164" y="5683671"/>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IPCC AR6 Projection</a:t>
            </a:r>
            <a:endParaRPr lang="en-GB" sz="1600">
              <a:latin typeface="Calibri"/>
              <a:ea typeface="Calibri"/>
              <a:cs typeface="Calibri"/>
            </a:endParaRPr>
          </a:p>
        </p:txBody>
      </p:sp>
      <p:sp>
        <p:nvSpPr>
          <p:cNvPr id="57" name="Text 54"/>
          <p:cNvSpPr/>
          <p:nvPr/>
        </p:nvSpPr>
        <p:spPr>
          <a:xfrm>
            <a:off x="7661164" y="5877708"/>
            <a:ext cx="4244562" cy="355735"/>
          </a:xfrm>
          <a:prstGeom prst="rect">
            <a:avLst/>
          </a:prstGeom>
          <a:noFill/>
          <a:ln/>
        </p:spPr>
        <p:txBody>
          <a:bodyPr wrap="square" lIns="0" tIns="0" rIns="0" bIns="0" rtlCol="0" anchor="ctr"/>
          <a:lstStyle/>
          <a:p>
            <a:pPr>
              <a:lnSpc>
                <a:spcPct val="110000"/>
              </a:lnSpc>
            </a:pPr>
            <a:r>
              <a:rPr lang="en-GB" sz="1019">
                <a:solidFill>
                  <a:srgbClr val="5A7A79"/>
                </a:solidFill>
                <a:latin typeface="Calibri"/>
                <a:ea typeface="Calibri"/>
                <a:cs typeface="Calibri"/>
              </a:rPr>
              <a:t>Both intensity and frequency of extreme precipitation will increase with global warming</a:t>
            </a:r>
            <a:endParaRPr lang="en-GB" sz="1600">
              <a:latin typeface="Calibri"/>
              <a:ea typeface="Calibri"/>
              <a:cs typeface="Calibri"/>
            </a:endParaRPr>
          </a:p>
        </p:txBody>
      </p:sp>
      <p:pic>
        <p:nvPicPr>
          <p:cNvPr id="59" name="图片 58" descr="图表, 条形图&#10;&#10;AI 生成的内容可能不正确。">
            <a:extLst>
              <a:ext uri="{FF2B5EF4-FFF2-40B4-BE49-F238E27FC236}">
                <a16:creationId xmlns:a16="http://schemas.microsoft.com/office/drawing/2014/main" id="{A57BE230-40CE-FDE1-F275-8069E0154ED4}"/>
              </a:ext>
            </a:extLst>
          </p:cNvPr>
          <p:cNvPicPr>
            <a:picLocks noChangeAspect="1"/>
          </p:cNvPicPr>
          <p:nvPr/>
        </p:nvPicPr>
        <p:blipFill>
          <a:blip r:embed="rId3"/>
          <a:stretch>
            <a:fillRect/>
          </a:stretch>
        </p:blipFill>
        <p:spPr>
          <a:xfrm>
            <a:off x="228599" y="1159600"/>
            <a:ext cx="7085958" cy="2423317"/>
          </a:xfrm>
          <a:prstGeom prst="rect">
            <a:avLst/>
          </a:prstGeom>
        </p:spPr>
      </p:pic>
      <p:sp>
        <p:nvSpPr>
          <p:cNvPr id="6" name="Shape 5">
            <a:extLst>
              <a:ext uri="{FF2B5EF4-FFF2-40B4-BE49-F238E27FC236}">
                <a16:creationId xmlns:a16="http://schemas.microsoft.com/office/drawing/2014/main" id="{FAF3F3DA-1FB7-8E06-F1F5-B30CA91438F0}"/>
              </a:ext>
            </a:extLst>
          </p:cNvPr>
          <p:cNvSpPr/>
          <p:nvPr/>
        </p:nvSpPr>
        <p:spPr>
          <a:xfrm>
            <a:off x="2146535" y="5446179"/>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7" name="Shape 6">
            <a:extLst>
              <a:ext uri="{FF2B5EF4-FFF2-40B4-BE49-F238E27FC236}">
                <a16:creationId xmlns:a16="http://schemas.microsoft.com/office/drawing/2014/main" id="{B65802B3-562E-B9F5-8949-A860A1F1E25F}"/>
              </a:ext>
            </a:extLst>
          </p:cNvPr>
          <p:cNvSpPr/>
          <p:nvPr/>
        </p:nvSpPr>
        <p:spPr>
          <a:xfrm>
            <a:off x="2146535" y="5446179"/>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C00000"/>
          </a:solidFill>
          <a:ln/>
        </p:spPr>
        <p:txBody>
          <a:bodyPr/>
          <a:lstStyle/>
          <a:p>
            <a:endParaRPr lang="en-GB"/>
          </a:p>
        </p:txBody>
      </p:sp>
      <p:sp>
        <p:nvSpPr>
          <p:cNvPr id="58" name="Shape 7">
            <a:extLst>
              <a:ext uri="{FF2B5EF4-FFF2-40B4-BE49-F238E27FC236}">
                <a16:creationId xmlns:a16="http://schemas.microsoft.com/office/drawing/2014/main" id="{3843934B-F728-583E-E357-DB360399D668}"/>
              </a:ext>
            </a:extLst>
          </p:cNvPr>
          <p:cNvSpPr/>
          <p:nvPr/>
        </p:nvSpPr>
        <p:spPr>
          <a:xfrm>
            <a:off x="2275893" y="5575537"/>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60" name="Text 8">
            <a:extLst>
              <a:ext uri="{FF2B5EF4-FFF2-40B4-BE49-F238E27FC236}">
                <a16:creationId xmlns:a16="http://schemas.microsoft.com/office/drawing/2014/main" id="{3E05C7A4-414C-404B-FAA4-68B9EC790F1F}"/>
              </a:ext>
            </a:extLst>
          </p:cNvPr>
          <p:cNvSpPr/>
          <p:nvPr/>
        </p:nvSpPr>
        <p:spPr>
          <a:xfrm>
            <a:off x="2421421" y="5543198"/>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 </a:t>
            </a:r>
            <a:r>
              <a:rPr lang="en-GB" sz="1019" b="1">
                <a:latin typeface="Calibri"/>
                <a:ea typeface="Calibri"/>
                <a:cs typeface="Calibri"/>
              </a:rPr>
              <a:t>&amp;</a:t>
            </a:r>
            <a:endParaRPr lang="en-GB" sz="1600">
              <a:latin typeface="Calibri"/>
              <a:ea typeface="Calibri"/>
              <a:cs typeface="Calibri"/>
            </a:endParaRPr>
          </a:p>
        </p:txBody>
      </p:sp>
      <p:sp>
        <p:nvSpPr>
          <p:cNvPr id="61" name="Shape 9">
            <a:extLst>
              <a:ext uri="{FF2B5EF4-FFF2-40B4-BE49-F238E27FC236}">
                <a16:creationId xmlns:a16="http://schemas.microsoft.com/office/drawing/2014/main" id="{FA952C06-333C-1522-F8DD-A7C49C757362}"/>
              </a:ext>
            </a:extLst>
          </p:cNvPr>
          <p:cNvSpPr/>
          <p:nvPr/>
        </p:nvSpPr>
        <p:spPr>
          <a:xfrm>
            <a:off x="2259723" y="580191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2" name="Text 10">
            <a:extLst>
              <a:ext uri="{FF2B5EF4-FFF2-40B4-BE49-F238E27FC236}">
                <a16:creationId xmlns:a16="http://schemas.microsoft.com/office/drawing/2014/main" id="{33F1FD91-34E6-9F36-C822-91EA31A61B76}"/>
              </a:ext>
            </a:extLst>
          </p:cNvPr>
          <p:cNvSpPr/>
          <p:nvPr/>
        </p:nvSpPr>
        <p:spPr>
          <a:xfrm>
            <a:off x="2292063" y="5850423"/>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63" name="Text 11">
            <a:extLst>
              <a:ext uri="{FF2B5EF4-FFF2-40B4-BE49-F238E27FC236}">
                <a16:creationId xmlns:a16="http://schemas.microsoft.com/office/drawing/2014/main" id="{96F231A9-CACE-48BE-71A3-8ABD70C87845}"/>
              </a:ext>
            </a:extLst>
          </p:cNvPr>
          <p:cNvSpPr/>
          <p:nvPr/>
        </p:nvSpPr>
        <p:spPr>
          <a:xfrm>
            <a:off x="4728517" y="5834253"/>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0.7 days/yr</a:t>
            </a:r>
            <a:endParaRPr lang="en-GB" sz="1600">
              <a:latin typeface="Calibri"/>
              <a:ea typeface="Calibri"/>
              <a:cs typeface="Calibri"/>
            </a:endParaRPr>
          </a:p>
        </p:txBody>
      </p:sp>
      <p:sp>
        <p:nvSpPr>
          <p:cNvPr id="64" name="Shape 12">
            <a:extLst>
              <a:ext uri="{FF2B5EF4-FFF2-40B4-BE49-F238E27FC236}">
                <a16:creationId xmlns:a16="http://schemas.microsoft.com/office/drawing/2014/main" id="{F04FEC8D-5B79-8207-92F1-57B0B548B5EE}"/>
              </a:ext>
            </a:extLst>
          </p:cNvPr>
          <p:cNvSpPr/>
          <p:nvPr/>
        </p:nvSpPr>
        <p:spPr>
          <a:xfrm>
            <a:off x="2259723" y="6060630"/>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5" name="Text 13">
            <a:extLst>
              <a:ext uri="{FF2B5EF4-FFF2-40B4-BE49-F238E27FC236}">
                <a16:creationId xmlns:a16="http://schemas.microsoft.com/office/drawing/2014/main" id="{F401D134-F510-932A-3259-1488453A14C8}"/>
              </a:ext>
            </a:extLst>
          </p:cNvPr>
          <p:cNvSpPr/>
          <p:nvPr/>
        </p:nvSpPr>
        <p:spPr>
          <a:xfrm>
            <a:off x="2292063" y="6109139"/>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66" name="Text 14">
            <a:extLst>
              <a:ext uri="{FF2B5EF4-FFF2-40B4-BE49-F238E27FC236}">
                <a16:creationId xmlns:a16="http://schemas.microsoft.com/office/drawing/2014/main" id="{4F45414F-45A3-13EF-CEE3-E1A0B5A81F33}"/>
              </a:ext>
            </a:extLst>
          </p:cNvPr>
          <p:cNvSpPr/>
          <p:nvPr/>
        </p:nvSpPr>
        <p:spPr>
          <a:xfrm>
            <a:off x="4715316" y="6092969"/>
            <a:ext cx="719554" cy="161698"/>
          </a:xfrm>
          <a:prstGeom prst="rect">
            <a:avLst/>
          </a:prstGeom>
          <a:noFill/>
          <a:ln/>
        </p:spPr>
        <p:txBody>
          <a:bodyPr wrap="square" lIns="0" tIns="0" rIns="0" bIns="0" rtlCol="0" anchor="ctr"/>
          <a:lstStyle/>
          <a:p>
            <a:pPr>
              <a:lnSpc>
                <a:spcPct val="120000"/>
              </a:lnSpc>
            </a:pPr>
            <a:r>
              <a:rPr lang="en-GB" sz="891" b="1">
                <a:solidFill>
                  <a:srgbClr val="C00000"/>
                </a:solidFill>
                <a:latin typeface="Calibri"/>
                <a:ea typeface="Calibri"/>
                <a:cs typeface="Calibri"/>
              </a:rPr>
              <a:t>~3.4 days/yr</a:t>
            </a:r>
            <a:endParaRPr lang="en-GB" sz="1600">
              <a:solidFill>
                <a:srgbClr val="C00000"/>
              </a:solidFill>
              <a:latin typeface="Calibri"/>
              <a:ea typeface="Calibri"/>
              <a:cs typeface="Calibri"/>
            </a:endParaRPr>
          </a:p>
        </p:txBody>
      </p:sp>
      <p:sp>
        <p:nvSpPr>
          <p:cNvPr id="67" name="Shape 15">
            <a:extLst>
              <a:ext uri="{FF2B5EF4-FFF2-40B4-BE49-F238E27FC236}">
                <a16:creationId xmlns:a16="http://schemas.microsoft.com/office/drawing/2014/main" id="{364D3489-B2B1-E236-8034-0E1C7E89038D}"/>
              </a:ext>
            </a:extLst>
          </p:cNvPr>
          <p:cNvSpPr/>
          <p:nvPr/>
        </p:nvSpPr>
        <p:spPr>
          <a:xfrm>
            <a:off x="2263766" y="6323388"/>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C00000">
              <a:alpha val="10196"/>
            </a:srgbClr>
          </a:solidFill>
          <a:ln w="12700">
            <a:solidFill>
              <a:srgbClr val="C00000"/>
            </a:solidFill>
            <a:prstDash val="solid"/>
          </a:ln>
        </p:spPr>
        <p:txBody>
          <a:bodyPr/>
          <a:lstStyle/>
          <a:p>
            <a:endParaRPr lang="en-GB"/>
          </a:p>
        </p:txBody>
      </p:sp>
      <p:sp>
        <p:nvSpPr>
          <p:cNvPr id="68" name="Text 16">
            <a:extLst>
              <a:ext uri="{FF2B5EF4-FFF2-40B4-BE49-F238E27FC236}">
                <a16:creationId xmlns:a16="http://schemas.microsoft.com/office/drawing/2014/main" id="{CA1B6B49-2DA5-4E87-5E78-4F1439FF2A9D}"/>
              </a:ext>
            </a:extLst>
          </p:cNvPr>
          <p:cNvSpPr/>
          <p:nvPr/>
        </p:nvSpPr>
        <p:spPr>
          <a:xfrm>
            <a:off x="2300148" y="6392110"/>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69" name="Text 17">
            <a:extLst>
              <a:ext uri="{FF2B5EF4-FFF2-40B4-BE49-F238E27FC236}">
                <a16:creationId xmlns:a16="http://schemas.microsoft.com/office/drawing/2014/main" id="{8DC6E0CC-0A85-ACF7-BC12-7CAD24C9FEEE}"/>
              </a:ext>
            </a:extLst>
          </p:cNvPr>
          <p:cNvSpPr/>
          <p:nvPr/>
        </p:nvSpPr>
        <p:spPr>
          <a:xfrm>
            <a:off x="5146910" y="6359770"/>
            <a:ext cx="282971" cy="194037"/>
          </a:xfrm>
          <a:prstGeom prst="rect">
            <a:avLst/>
          </a:prstGeom>
          <a:noFill/>
          <a:ln/>
        </p:spPr>
        <p:txBody>
          <a:bodyPr wrap="square" lIns="0" tIns="0" rIns="0" bIns="0" rtlCol="0" anchor="ctr"/>
          <a:lstStyle/>
          <a:p>
            <a:pPr>
              <a:lnSpc>
                <a:spcPct val="130000"/>
              </a:lnSpc>
            </a:pPr>
            <a:r>
              <a:rPr lang="en-GB" sz="1019" b="1">
                <a:solidFill>
                  <a:srgbClr val="C00000"/>
                </a:solidFill>
                <a:latin typeface="Calibri"/>
                <a:ea typeface="Calibri"/>
                <a:cs typeface="Calibri"/>
              </a:rPr>
              <a:t>~5×</a:t>
            </a:r>
            <a:endParaRPr lang="en-GB" sz="1600">
              <a:solidFill>
                <a:srgbClr val="C00000"/>
              </a:solidFill>
              <a:latin typeface="Calibri"/>
              <a:ea typeface="Calibri"/>
              <a:cs typeface="Calibri"/>
            </a:endParaRPr>
          </a:p>
        </p:txBody>
      </p:sp>
      <p:sp>
        <p:nvSpPr>
          <p:cNvPr id="70" name="Shape 20">
            <a:extLst>
              <a:ext uri="{FF2B5EF4-FFF2-40B4-BE49-F238E27FC236}">
                <a16:creationId xmlns:a16="http://schemas.microsoft.com/office/drawing/2014/main" id="{D5518C6B-1F3D-E35F-1219-92B66CBB75E4}"/>
              </a:ext>
            </a:extLst>
          </p:cNvPr>
          <p:cNvSpPr/>
          <p:nvPr/>
        </p:nvSpPr>
        <p:spPr>
          <a:xfrm>
            <a:off x="3722380" y="558766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71" name="Text 21">
            <a:extLst>
              <a:ext uri="{FF2B5EF4-FFF2-40B4-BE49-F238E27FC236}">
                <a16:creationId xmlns:a16="http://schemas.microsoft.com/office/drawing/2014/main" id="{50802865-7CAF-2DEC-30A2-1B5FE32056FA}"/>
              </a:ext>
            </a:extLst>
          </p:cNvPr>
          <p:cNvSpPr/>
          <p:nvPr/>
        </p:nvSpPr>
        <p:spPr>
          <a:xfrm>
            <a:off x="3867908" y="5537741"/>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81000" y="381000"/>
            <a:ext cx="57150" cy="381000"/>
          </a:xfrm>
          <a:custGeom>
            <a:avLst/>
            <a:gdLst/>
            <a:ahLst/>
            <a:cxnLst/>
            <a:rect l="l" t="t" r="r" b="b"/>
            <a:pathLst>
              <a:path w="57150" h="381000">
                <a:moveTo>
                  <a:pt x="0" y="0"/>
                </a:moveTo>
                <a:lnTo>
                  <a:pt x="57150" y="0"/>
                </a:lnTo>
                <a:lnTo>
                  <a:pt x="57150" y="381000"/>
                </a:lnTo>
                <a:lnTo>
                  <a:pt x="0" y="381000"/>
                </a:lnTo>
                <a:lnTo>
                  <a:pt x="0" y="0"/>
                </a:lnTo>
                <a:close/>
              </a:path>
            </a:pathLst>
          </a:custGeom>
          <a:solidFill>
            <a:srgbClr val="2C5F5D"/>
          </a:solidFill>
          <a:ln/>
        </p:spPr>
        <p:txBody>
          <a:bodyPr/>
          <a:lstStyle/>
          <a:p>
            <a:endParaRPr lang="en-GB">
              <a:latin typeface="Calibri"/>
              <a:ea typeface="Calibri"/>
              <a:cs typeface="Calibri"/>
            </a:endParaRPr>
          </a:p>
        </p:txBody>
      </p:sp>
      <p:sp>
        <p:nvSpPr>
          <p:cNvPr id="3" name="Text 1"/>
          <p:cNvSpPr/>
          <p:nvPr/>
        </p:nvSpPr>
        <p:spPr>
          <a:xfrm>
            <a:off x="552450" y="381000"/>
            <a:ext cx="3257550" cy="381000"/>
          </a:xfrm>
          <a:prstGeom prst="rect">
            <a:avLst/>
          </a:prstGeom>
          <a:noFill/>
          <a:ln/>
        </p:spPr>
        <p:txBody>
          <a:bodyPr wrap="square" lIns="0" tIns="0" rIns="0" bIns="0" rtlCol="0" anchor="ctr"/>
          <a:lstStyle/>
          <a:p>
            <a:pPr>
              <a:lnSpc>
                <a:spcPct val="90000"/>
              </a:lnSpc>
            </a:pPr>
            <a:r>
              <a:rPr lang="en-GB" sz="2700" b="1">
                <a:solidFill>
                  <a:srgbClr val="2C5F5D"/>
                </a:solidFill>
                <a:latin typeface="Calibri"/>
                <a:ea typeface="Calibri"/>
                <a:cs typeface="Calibri"/>
              </a:rPr>
              <a:t>Research Objectives</a:t>
            </a:r>
            <a:endParaRPr lang="en-GB" sz="1600">
              <a:latin typeface="Calibri"/>
              <a:ea typeface="Calibri"/>
              <a:cs typeface="Calibri"/>
            </a:endParaRPr>
          </a:p>
        </p:txBody>
      </p:sp>
      <p:sp>
        <p:nvSpPr>
          <p:cNvPr id="4" name="Text 2"/>
          <p:cNvSpPr/>
          <p:nvPr/>
        </p:nvSpPr>
        <p:spPr>
          <a:xfrm>
            <a:off x="571500" y="876300"/>
            <a:ext cx="11325225" cy="266700"/>
          </a:xfrm>
          <a:prstGeom prst="rect">
            <a:avLst/>
          </a:prstGeom>
          <a:noFill/>
          <a:ln/>
        </p:spPr>
        <p:txBody>
          <a:bodyPr wrap="square" lIns="0" tIns="0" rIns="0" bIns="0" rtlCol="0" anchor="ctr"/>
          <a:lstStyle/>
          <a:p>
            <a:pPr>
              <a:lnSpc>
                <a:spcPct val="130000"/>
              </a:lnSpc>
            </a:pPr>
            <a:r>
              <a:rPr lang="en-GB" sz="1350">
                <a:solidFill>
                  <a:srgbClr val="5A7A79"/>
                </a:solidFill>
                <a:latin typeface="Calibri"/>
                <a:ea typeface="Calibri"/>
                <a:cs typeface="Calibri"/>
              </a:rPr>
              <a:t>Core research questions and analytical framework</a:t>
            </a:r>
            <a:endParaRPr lang="en-GB" sz="1600">
              <a:latin typeface="Calibri"/>
              <a:ea typeface="Calibri"/>
              <a:cs typeface="Calibri"/>
            </a:endParaRPr>
          </a:p>
        </p:txBody>
      </p:sp>
      <p:sp>
        <p:nvSpPr>
          <p:cNvPr id="5" name="Shape 3"/>
          <p:cNvSpPr/>
          <p:nvPr/>
        </p:nvSpPr>
        <p:spPr>
          <a:xfrm>
            <a:off x="382465" y="1371600"/>
            <a:ext cx="5581650" cy="1866900"/>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sp>
        <p:nvSpPr>
          <p:cNvPr id="6" name="Shape 4"/>
          <p:cNvSpPr/>
          <p:nvPr/>
        </p:nvSpPr>
        <p:spPr>
          <a:xfrm>
            <a:off x="400050" y="1371600"/>
            <a:ext cx="38100" cy="1866900"/>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latin typeface="Calibri"/>
              <a:ea typeface="Calibri"/>
              <a:cs typeface="Calibri"/>
            </a:endParaRPr>
          </a:p>
        </p:txBody>
      </p:sp>
      <p:sp>
        <p:nvSpPr>
          <p:cNvPr id="7" name="Shape 5"/>
          <p:cNvSpPr/>
          <p:nvPr/>
        </p:nvSpPr>
        <p:spPr>
          <a:xfrm>
            <a:off x="647700" y="1685925"/>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2C5F5D">
              <a:alpha val="10196"/>
            </a:srgbClr>
          </a:solidFill>
          <a:ln/>
        </p:spPr>
        <p:txBody>
          <a:bodyPr/>
          <a:lstStyle/>
          <a:p>
            <a:endParaRPr lang="en-GB">
              <a:latin typeface="Calibri"/>
              <a:ea typeface="Calibri"/>
              <a:cs typeface="Calibri"/>
            </a:endParaRPr>
          </a:p>
        </p:txBody>
      </p:sp>
      <p:sp>
        <p:nvSpPr>
          <p:cNvPr id="8" name="Shape 6"/>
          <p:cNvSpPr/>
          <p:nvPr/>
        </p:nvSpPr>
        <p:spPr>
          <a:xfrm>
            <a:off x="800100" y="1838325"/>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14300" y="78581"/>
                </a:moveTo>
                <a:cubicBezTo>
                  <a:pt x="106397" y="78581"/>
                  <a:pt x="100013" y="84966"/>
                  <a:pt x="100013" y="92869"/>
                </a:cubicBezTo>
                <a:cubicBezTo>
                  <a:pt x="100013" y="98807"/>
                  <a:pt x="95235" y="103584"/>
                  <a:pt x="89297" y="103584"/>
                </a:cubicBezTo>
                <a:cubicBezTo>
                  <a:pt x="83359" y="103584"/>
                  <a:pt x="78581" y="98807"/>
                  <a:pt x="78581" y="92869"/>
                </a:cubicBezTo>
                <a:cubicBezTo>
                  <a:pt x="78581" y="73134"/>
                  <a:pt x="94565" y="57150"/>
                  <a:pt x="114300" y="57150"/>
                </a:cubicBezTo>
                <a:cubicBezTo>
                  <a:pt x="134035" y="57150"/>
                  <a:pt x="150019" y="73134"/>
                  <a:pt x="150019" y="92869"/>
                </a:cubicBezTo>
                <a:cubicBezTo>
                  <a:pt x="150019" y="113943"/>
                  <a:pt x="133945" y="122873"/>
                  <a:pt x="125016" y="126132"/>
                </a:cubicBezTo>
                <a:lnTo>
                  <a:pt x="125016" y="127828"/>
                </a:lnTo>
                <a:cubicBezTo>
                  <a:pt x="125016" y="133767"/>
                  <a:pt x="120238" y="138544"/>
                  <a:pt x="114300" y="138544"/>
                </a:cubicBezTo>
                <a:cubicBezTo>
                  <a:pt x="108362" y="138544"/>
                  <a:pt x="103584" y="133767"/>
                  <a:pt x="103584" y="127828"/>
                </a:cubicBezTo>
                <a:lnTo>
                  <a:pt x="103584" y="124212"/>
                </a:lnTo>
                <a:cubicBezTo>
                  <a:pt x="103584" y="115059"/>
                  <a:pt x="110192" y="108496"/>
                  <a:pt x="117024" y="106263"/>
                </a:cubicBezTo>
                <a:cubicBezTo>
                  <a:pt x="119881" y="105326"/>
                  <a:pt x="122917" y="103808"/>
                  <a:pt x="125150" y="101664"/>
                </a:cubicBezTo>
                <a:cubicBezTo>
                  <a:pt x="127069" y="99789"/>
                  <a:pt x="128588" y="97200"/>
                  <a:pt x="128588" y="92913"/>
                </a:cubicBezTo>
                <a:cubicBezTo>
                  <a:pt x="128588" y="85011"/>
                  <a:pt x="122203" y="78626"/>
                  <a:pt x="114300" y="78626"/>
                </a:cubicBezTo>
                <a:close/>
                <a:moveTo>
                  <a:pt x="100013" y="164306"/>
                </a:moveTo>
                <a:cubicBezTo>
                  <a:pt x="100013" y="156421"/>
                  <a:pt x="106415" y="150019"/>
                  <a:pt x="114300" y="150019"/>
                </a:cubicBezTo>
                <a:cubicBezTo>
                  <a:pt x="122185" y="150019"/>
                  <a:pt x="128588" y="156421"/>
                  <a:pt x="128588" y="164306"/>
                </a:cubicBezTo>
                <a:cubicBezTo>
                  <a:pt x="128588" y="172192"/>
                  <a:pt x="122185" y="178594"/>
                  <a:pt x="114300" y="178594"/>
                </a:cubicBezTo>
                <a:cubicBezTo>
                  <a:pt x="106415" y="178594"/>
                  <a:pt x="100013" y="172192"/>
                  <a:pt x="100013" y="164306"/>
                </a:cubicBezTo>
                <a:close/>
              </a:path>
            </a:pathLst>
          </a:custGeom>
          <a:solidFill>
            <a:srgbClr val="2C5F5D"/>
          </a:solidFill>
          <a:ln/>
        </p:spPr>
        <p:txBody>
          <a:bodyPr/>
          <a:lstStyle/>
          <a:p>
            <a:endParaRPr lang="en-GB">
              <a:latin typeface="Calibri"/>
              <a:ea typeface="Calibri"/>
              <a:cs typeface="Calibri"/>
            </a:endParaRPr>
          </a:p>
        </p:txBody>
      </p:sp>
      <p:sp>
        <p:nvSpPr>
          <p:cNvPr id="9" name="Text 7"/>
          <p:cNvSpPr/>
          <p:nvPr/>
        </p:nvSpPr>
        <p:spPr>
          <a:xfrm>
            <a:off x="1333500" y="1590294"/>
            <a:ext cx="4514850" cy="266700"/>
          </a:xfrm>
          <a:prstGeom prst="rect">
            <a:avLst/>
          </a:prstGeom>
          <a:noFill/>
          <a:ln/>
        </p:spPr>
        <p:txBody>
          <a:bodyPr wrap="square" lIns="0" tIns="0" rIns="0" bIns="0" rtlCol="0" anchor="ctr"/>
          <a:lstStyle/>
          <a:p>
            <a:pPr>
              <a:lnSpc>
                <a:spcPct val="120000"/>
              </a:lnSpc>
            </a:pPr>
            <a:r>
              <a:rPr lang="en-GB" sz="2000" b="1" dirty="0">
                <a:solidFill>
                  <a:srgbClr val="2C5F5D"/>
                </a:solidFill>
                <a:latin typeface="Calibri"/>
                <a:ea typeface="Calibri"/>
                <a:cs typeface="Calibri"/>
              </a:rPr>
              <a:t>Core Question</a:t>
            </a:r>
            <a:endParaRPr lang="en-GB" sz="2000" dirty="0">
              <a:latin typeface="Calibri"/>
              <a:ea typeface="Calibri"/>
              <a:cs typeface="Calibri"/>
            </a:endParaRPr>
          </a:p>
        </p:txBody>
      </p:sp>
      <p:sp>
        <p:nvSpPr>
          <p:cNvPr id="10" name="Text 8"/>
          <p:cNvSpPr/>
          <p:nvPr/>
        </p:nvSpPr>
        <p:spPr>
          <a:xfrm>
            <a:off x="1313717" y="2000087"/>
            <a:ext cx="4554415" cy="810065"/>
          </a:xfrm>
          <a:prstGeom prst="rect">
            <a:avLst/>
          </a:prstGeom>
          <a:noFill/>
          <a:ln/>
        </p:spPr>
        <p:txBody>
          <a:bodyPr wrap="square" lIns="0" tIns="0" rIns="0" bIns="0" rtlCol="0" anchor="ctr"/>
          <a:lstStyle/>
          <a:p>
            <a:r>
              <a:rPr lang="en" altLang="zh-CN" sz="1600" b="1" dirty="0">
                <a:solidFill>
                  <a:srgbClr val="5A7A79"/>
                </a:solidFill>
              </a:rPr>
              <a:t>How does the evolution of </a:t>
            </a:r>
            <a:r>
              <a:rPr lang="en" altLang="zh-CN" sz="1600" b="1" dirty="0">
                <a:solidFill>
                  <a:srgbClr val="B87B5C"/>
                </a:solidFill>
              </a:rPr>
              <a:t>Urban Heat Island (UHI) </a:t>
            </a:r>
            <a:r>
              <a:rPr lang="en" altLang="zh-CN" sz="1600" b="1" dirty="0">
                <a:solidFill>
                  <a:srgbClr val="5A7A79"/>
                </a:solidFill>
              </a:rPr>
              <a:t>Intensity  influence the increasing frequency of extreme heat and heavy precipitation under future high-emission scenarios?</a:t>
            </a:r>
            <a:endParaRPr lang="en-GB" sz="1600" b="1" dirty="0">
              <a:solidFill>
                <a:srgbClr val="5A7A79"/>
              </a:solidFill>
              <a:ea typeface="等线"/>
              <a:cs typeface="Calibri" panose="020F0502020204030204"/>
            </a:endParaRPr>
          </a:p>
        </p:txBody>
      </p:sp>
      <p:sp>
        <p:nvSpPr>
          <p:cNvPr id="11" name="Shape 9"/>
          <p:cNvSpPr/>
          <p:nvPr/>
        </p:nvSpPr>
        <p:spPr>
          <a:xfrm>
            <a:off x="6229350" y="1371600"/>
            <a:ext cx="5581650" cy="1866900"/>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sz="2000">
              <a:latin typeface="Calibri"/>
              <a:ea typeface="Calibri"/>
              <a:cs typeface="Calibri"/>
            </a:endParaRPr>
          </a:p>
        </p:txBody>
      </p:sp>
      <p:sp>
        <p:nvSpPr>
          <p:cNvPr id="12" name="Shape 10"/>
          <p:cNvSpPr/>
          <p:nvPr/>
        </p:nvSpPr>
        <p:spPr>
          <a:xfrm>
            <a:off x="6229350" y="1371600"/>
            <a:ext cx="38100" cy="1866900"/>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B87B5C"/>
          </a:solidFill>
          <a:ln/>
        </p:spPr>
        <p:txBody>
          <a:bodyPr/>
          <a:lstStyle/>
          <a:p>
            <a:endParaRPr lang="en-GB">
              <a:latin typeface="Calibri"/>
              <a:ea typeface="Calibri"/>
              <a:cs typeface="Calibri"/>
            </a:endParaRPr>
          </a:p>
        </p:txBody>
      </p:sp>
      <p:sp>
        <p:nvSpPr>
          <p:cNvPr id="13" name="Shape 11"/>
          <p:cNvSpPr/>
          <p:nvPr/>
        </p:nvSpPr>
        <p:spPr>
          <a:xfrm>
            <a:off x="6477000" y="1685925"/>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B87B5C">
              <a:alpha val="10196"/>
            </a:srgbClr>
          </a:solidFill>
          <a:ln/>
        </p:spPr>
        <p:txBody>
          <a:bodyPr/>
          <a:lstStyle/>
          <a:p>
            <a:endParaRPr lang="en-GB">
              <a:latin typeface="Calibri"/>
              <a:ea typeface="Calibri"/>
              <a:cs typeface="Calibri"/>
            </a:endParaRPr>
          </a:p>
        </p:txBody>
      </p:sp>
      <p:sp>
        <p:nvSpPr>
          <p:cNvPr id="14" name="Shape 12"/>
          <p:cNvSpPr/>
          <p:nvPr/>
        </p:nvSpPr>
        <p:spPr>
          <a:xfrm>
            <a:off x="6629400" y="1838325"/>
            <a:ext cx="228600" cy="228600"/>
          </a:xfrm>
          <a:custGeom>
            <a:avLst/>
            <a:gdLst/>
            <a:ahLst/>
            <a:cxnLst/>
            <a:rect l="l" t="t" r="r" b="b"/>
            <a:pathLst>
              <a:path w="228600" h="228600">
                <a:moveTo>
                  <a:pt x="103808" y="2322"/>
                </a:moveTo>
                <a:cubicBezTo>
                  <a:pt x="110460" y="-759"/>
                  <a:pt x="118140" y="-759"/>
                  <a:pt x="124792" y="2322"/>
                </a:cubicBezTo>
                <a:lnTo>
                  <a:pt x="222394" y="47417"/>
                </a:lnTo>
                <a:cubicBezTo>
                  <a:pt x="226189" y="49158"/>
                  <a:pt x="228600" y="52953"/>
                  <a:pt x="228600" y="57150"/>
                </a:cubicBezTo>
                <a:cubicBezTo>
                  <a:pt x="228600" y="61347"/>
                  <a:pt x="226189" y="65142"/>
                  <a:pt x="222394" y="66883"/>
                </a:cubicBezTo>
                <a:lnTo>
                  <a:pt x="124792" y="111978"/>
                </a:lnTo>
                <a:cubicBezTo>
                  <a:pt x="118140" y="115059"/>
                  <a:pt x="110460" y="115059"/>
                  <a:pt x="103808" y="111978"/>
                </a:cubicBezTo>
                <a:lnTo>
                  <a:pt x="6206" y="66883"/>
                </a:lnTo>
                <a:cubicBezTo>
                  <a:pt x="2411" y="65097"/>
                  <a:pt x="0" y="61302"/>
                  <a:pt x="0" y="57150"/>
                </a:cubicBezTo>
                <a:cubicBezTo>
                  <a:pt x="0" y="52998"/>
                  <a:pt x="2411" y="49158"/>
                  <a:pt x="6206" y="47417"/>
                </a:cubicBezTo>
                <a:lnTo>
                  <a:pt x="103808" y="2322"/>
                </a:lnTo>
                <a:close/>
                <a:moveTo>
                  <a:pt x="21476" y="97512"/>
                </a:moveTo>
                <a:lnTo>
                  <a:pt x="94833" y="131400"/>
                </a:lnTo>
                <a:cubicBezTo>
                  <a:pt x="107201" y="137115"/>
                  <a:pt x="121444" y="137115"/>
                  <a:pt x="133811" y="131400"/>
                </a:cubicBezTo>
                <a:lnTo>
                  <a:pt x="207169" y="97512"/>
                </a:lnTo>
                <a:lnTo>
                  <a:pt x="222394" y="104567"/>
                </a:lnTo>
                <a:cubicBezTo>
                  <a:pt x="226189" y="106308"/>
                  <a:pt x="228600" y="110103"/>
                  <a:pt x="228600" y="114300"/>
                </a:cubicBezTo>
                <a:cubicBezTo>
                  <a:pt x="228600" y="118497"/>
                  <a:pt x="226189" y="122292"/>
                  <a:pt x="222394" y="124033"/>
                </a:cubicBezTo>
                <a:lnTo>
                  <a:pt x="124792" y="169128"/>
                </a:lnTo>
                <a:cubicBezTo>
                  <a:pt x="118140" y="172209"/>
                  <a:pt x="110460" y="172209"/>
                  <a:pt x="103808" y="169128"/>
                </a:cubicBezTo>
                <a:lnTo>
                  <a:pt x="6206" y="124033"/>
                </a:lnTo>
                <a:cubicBezTo>
                  <a:pt x="2411" y="122247"/>
                  <a:pt x="0" y="118452"/>
                  <a:pt x="0" y="114300"/>
                </a:cubicBezTo>
                <a:cubicBezTo>
                  <a:pt x="0" y="110148"/>
                  <a:pt x="2411" y="106308"/>
                  <a:pt x="6206" y="104567"/>
                </a:cubicBezTo>
                <a:lnTo>
                  <a:pt x="21431" y="97512"/>
                </a:lnTo>
                <a:close/>
                <a:moveTo>
                  <a:pt x="6206" y="161717"/>
                </a:moveTo>
                <a:lnTo>
                  <a:pt x="21431" y="154662"/>
                </a:lnTo>
                <a:lnTo>
                  <a:pt x="94789" y="188550"/>
                </a:lnTo>
                <a:cubicBezTo>
                  <a:pt x="107156" y="194265"/>
                  <a:pt x="121399" y="194265"/>
                  <a:pt x="133767" y="188550"/>
                </a:cubicBezTo>
                <a:lnTo>
                  <a:pt x="207124" y="154662"/>
                </a:lnTo>
                <a:lnTo>
                  <a:pt x="222349" y="161717"/>
                </a:lnTo>
                <a:cubicBezTo>
                  <a:pt x="226144" y="163458"/>
                  <a:pt x="228555" y="167253"/>
                  <a:pt x="228555" y="171450"/>
                </a:cubicBezTo>
                <a:cubicBezTo>
                  <a:pt x="228555" y="175647"/>
                  <a:pt x="226144" y="179442"/>
                  <a:pt x="222349" y="181183"/>
                </a:cubicBezTo>
                <a:lnTo>
                  <a:pt x="124748" y="226278"/>
                </a:lnTo>
                <a:cubicBezTo>
                  <a:pt x="118095" y="229359"/>
                  <a:pt x="110416" y="229359"/>
                  <a:pt x="103763" y="226278"/>
                </a:cubicBezTo>
                <a:lnTo>
                  <a:pt x="6206" y="181183"/>
                </a:lnTo>
                <a:cubicBezTo>
                  <a:pt x="2411" y="179397"/>
                  <a:pt x="0" y="175602"/>
                  <a:pt x="0" y="171450"/>
                </a:cubicBezTo>
                <a:cubicBezTo>
                  <a:pt x="0" y="167298"/>
                  <a:pt x="2411" y="163458"/>
                  <a:pt x="6206" y="161717"/>
                </a:cubicBezTo>
                <a:close/>
              </a:path>
            </a:pathLst>
          </a:custGeom>
          <a:solidFill>
            <a:srgbClr val="B87B5C"/>
          </a:solidFill>
          <a:ln/>
        </p:spPr>
        <p:txBody>
          <a:bodyPr/>
          <a:lstStyle/>
          <a:p>
            <a:endParaRPr lang="en-GB">
              <a:latin typeface="Calibri"/>
              <a:ea typeface="Calibri"/>
              <a:cs typeface="Calibri"/>
            </a:endParaRPr>
          </a:p>
        </p:txBody>
      </p:sp>
      <p:sp>
        <p:nvSpPr>
          <p:cNvPr id="15" name="Text 13"/>
          <p:cNvSpPr/>
          <p:nvPr/>
        </p:nvSpPr>
        <p:spPr>
          <a:xfrm>
            <a:off x="7123235" y="1659569"/>
            <a:ext cx="4514850" cy="266700"/>
          </a:xfrm>
          <a:prstGeom prst="rect">
            <a:avLst/>
          </a:prstGeom>
          <a:noFill/>
          <a:ln/>
        </p:spPr>
        <p:txBody>
          <a:bodyPr wrap="square" lIns="0" tIns="0" rIns="0" bIns="0" rtlCol="0" anchor="ctr"/>
          <a:lstStyle/>
          <a:p>
            <a:pPr>
              <a:lnSpc>
                <a:spcPct val="120000"/>
              </a:lnSpc>
            </a:pPr>
            <a:r>
              <a:rPr lang="en-GB" b="1" dirty="0">
                <a:solidFill>
                  <a:srgbClr val="B87B5C"/>
                </a:solidFill>
                <a:latin typeface="Calibri"/>
                <a:ea typeface="Calibri"/>
                <a:cs typeface="Calibri"/>
              </a:rPr>
              <a:t>Compound Extremes Metric</a:t>
            </a:r>
            <a:endParaRPr lang="en-GB" dirty="0">
              <a:latin typeface="Calibri"/>
              <a:ea typeface="Calibri"/>
              <a:cs typeface="Calibri"/>
            </a:endParaRPr>
          </a:p>
        </p:txBody>
      </p:sp>
      <p:sp>
        <p:nvSpPr>
          <p:cNvPr id="16" name="Text 14"/>
          <p:cNvSpPr/>
          <p:nvPr/>
        </p:nvSpPr>
        <p:spPr>
          <a:xfrm>
            <a:off x="7123235" y="1943890"/>
            <a:ext cx="4307131" cy="550869"/>
          </a:xfrm>
          <a:prstGeom prst="rect">
            <a:avLst/>
          </a:prstGeom>
          <a:noFill/>
          <a:ln/>
        </p:spPr>
        <p:txBody>
          <a:bodyPr wrap="square" lIns="0" tIns="0" rIns="0" bIns="0" rtlCol="0" anchor="ctr"/>
          <a:lstStyle/>
          <a:p>
            <a:r>
              <a:rPr lang="en-GB" sz="1600" b="1" dirty="0">
                <a:solidFill>
                  <a:srgbClr val="5A7A79"/>
                </a:solidFill>
                <a:latin typeface="Calibri"/>
                <a:ea typeface="Calibri"/>
                <a:cs typeface="Calibri"/>
              </a:rPr>
              <a:t>Using a metric to quantify the dual challenges posed by concurrent extreme heat and rain events.</a:t>
            </a:r>
          </a:p>
        </p:txBody>
      </p:sp>
      <p:sp>
        <p:nvSpPr>
          <p:cNvPr id="17" name="Shape 15"/>
          <p:cNvSpPr/>
          <p:nvPr/>
        </p:nvSpPr>
        <p:spPr>
          <a:xfrm>
            <a:off x="381000" y="3495675"/>
            <a:ext cx="5600700" cy="3009900"/>
          </a:xfrm>
          <a:custGeom>
            <a:avLst/>
            <a:gdLst/>
            <a:ahLst/>
            <a:cxnLst/>
            <a:rect l="l" t="t" r="r" b="b"/>
            <a:pathLst>
              <a:path w="5600700" h="3009900">
                <a:moveTo>
                  <a:pt x="114286" y="0"/>
                </a:moveTo>
                <a:lnTo>
                  <a:pt x="5486414" y="0"/>
                </a:lnTo>
                <a:cubicBezTo>
                  <a:pt x="5549532" y="0"/>
                  <a:pt x="5600700" y="51168"/>
                  <a:pt x="5600700" y="114286"/>
                </a:cubicBezTo>
                <a:lnTo>
                  <a:pt x="5600700" y="2895614"/>
                </a:lnTo>
                <a:cubicBezTo>
                  <a:pt x="5600700" y="2958732"/>
                  <a:pt x="5549532" y="3009900"/>
                  <a:pt x="5486414" y="3009900"/>
                </a:cubicBezTo>
                <a:lnTo>
                  <a:pt x="114286" y="3009900"/>
                </a:lnTo>
                <a:cubicBezTo>
                  <a:pt x="51168" y="3009900"/>
                  <a:pt x="0" y="2958732"/>
                  <a:pt x="0" y="2895614"/>
                </a:cubicBezTo>
                <a:lnTo>
                  <a:pt x="0" y="114286"/>
                </a:lnTo>
                <a:cubicBezTo>
                  <a:pt x="0" y="51168"/>
                  <a:pt x="51168" y="0"/>
                  <a:pt x="114286"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sp>
        <p:nvSpPr>
          <p:cNvPr id="18" name="Shape 16"/>
          <p:cNvSpPr/>
          <p:nvPr/>
        </p:nvSpPr>
        <p:spPr>
          <a:xfrm>
            <a:off x="633413" y="3829050"/>
            <a:ext cx="171450" cy="171450"/>
          </a:xfrm>
          <a:custGeom>
            <a:avLst/>
            <a:gdLst/>
            <a:ahLst/>
            <a:cxnLst/>
            <a:rect l="l" t="t" r="r" b="b"/>
            <a:pathLst>
              <a:path w="171450" h="171450">
                <a:moveTo>
                  <a:pt x="150019" y="85725"/>
                </a:moveTo>
                <a:cubicBezTo>
                  <a:pt x="150019" y="50240"/>
                  <a:pt x="121210" y="21431"/>
                  <a:pt x="85725" y="21431"/>
                </a:cubicBezTo>
                <a:cubicBezTo>
                  <a:pt x="50240" y="21431"/>
                  <a:pt x="21431" y="50240"/>
                  <a:pt x="21431" y="85725"/>
                </a:cubicBezTo>
                <a:cubicBezTo>
                  <a:pt x="21431" y="121210"/>
                  <a:pt x="50240" y="150019"/>
                  <a:pt x="85725" y="150019"/>
                </a:cubicBezTo>
                <a:cubicBezTo>
                  <a:pt x="121210" y="150019"/>
                  <a:pt x="150019" y="121210"/>
                  <a:pt x="150019" y="85725"/>
                </a:cubicBezTo>
                <a:close/>
                <a:moveTo>
                  <a:pt x="0" y="85725"/>
                </a:moveTo>
                <a:cubicBezTo>
                  <a:pt x="0" y="38412"/>
                  <a:pt x="38412" y="0"/>
                  <a:pt x="85725" y="0"/>
                </a:cubicBezTo>
                <a:cubicBezTo>
                  <a:pt x="133038" y="0"/>
                  <a:pt x="171450" y="38412"/>
                  <a:pt x="171450" y="85725"/>
                </a:cubicBezTo>
                <a:cubicBezTo>
                  <a:pt x="171450" y="133038"/>
                  <a:pt x="133038" y="171450"/>
                  <a:pt x="85725" y="171450"/>
                </a:cubicBezTo>
                <a:cubicBezTo>
                  <a:pt x="38412" y="171450"/>
                  <a:pt x="0" y="133038"/>
                  <a:pt x="0" y="85725"/>
                </a:cubicBezTo>
                <a:close/>
                <a:moveTo>
                  <a:pt x="85725" y="112514"/>
                </a:moveTo>
                <a:cubicBezTo>
                  <a:pt x="100510" y="112514"/>
                  <a:pt x="112514" y="100510"/>
                  <a:pt x="112514" y="85725"/>
                </a:cubicBezTo>
                <a:cubicBezTo>
                  <a:pt x="112514" y="70940"/>
                  <a:pt x="100510" y="58936"/>
                  <a:pt x="85725" y="58936"/>
                </a:cubicBezTo>
                <a:cubicBezTo>
                  <a:pt x="70940" y="58936"/>
                  <a:pt x="58936" y="70940"/>
                  <a:pt x="58936" y="85725"/>
                </a:cubicBezTo>
                <a:cubicBezTo>
                  <a:pt x="58936" y="100510"/>
                  <a:pt x="70940" y="112514"/>
                  <a:pt x="85725" y="112514"/>
                </a:cubicBezTo>
                <a:close/>
                <a:moveTo>
                  <a:pt x="85725" y="37505"/>
                </a:moveTo>
                <a:cubicBezTo>
                  <a:pt x="112339" y="37505"/>
                  <a:pt x="133945" y="59111"/>
                  <a:pt x="133945" y="85725"/>
                </a:cubicBezTo>
                <a:cubicBezTo>
                  <a:pt x="133945" y="112339"/>
                  <a:pt x="112339" y="133945"/>
                  <a:pt x="85725" y="133945"/>
                </a:cubicBezTo>
                <a:cubicBezTo>
                  <a:pt x="59111" y="133945"/>
                  <a:pt x="37505" y="112339"/>
                  <a:pt x="37505" y="85725"/>
                </a:cubicBezTo>
                <a:cubicBezTo>
                  <a:pt x="37505" y="59111"/>
                  <a:pt x="59111" y="37505"/>
                  <a:pt x="85725" y="37505"/>
                </a:cubicBezTo>
                <a:close/>
                <a:moveTo>
                  <a:pt x="75009" y="85725"/>
                </a:moveTo>
                <a:cubicBezTo>
                  <a:pt x="75009" y="79811"/>
                  <a:pt x="79811" y="75009"/>
                  <a:pt x="85725" y="75009"/>
                </a:cubicBezTo>
                <a:cubicBezTo>
                  <a:pt x="91639" y="75009"/>
                  <a:pt x="96441" y="79811"/>
                  <a:pt x="96441" y="85725"/>
                </a:cubicBezTo>
                <a:cubicBezTo>
                  <a:pt x="96441" y="91639"/>
                  <a:pt x="91639" y="96441"/>
                  <a:pt x="85725" y="96441"/>
                </a:cubicBezTo>
                <a:cubicBezTo>
                  <a:pt x="79811" y="96441"/>
                  <a:pt x="75009" y="91639"/>
                  <a:pt x="75009" y="85725"/>
                </a:cubicBezTo>
                <a:close/>
              </a:path>
            </a:pathLst>
          </a:custGeom>
          <a:solidFill>
            <a:srgbClr val="B87B5C"/>
          </a:solidFill>
          <a:ln/>
        </p:spPr>
        <p:txBody>
          <a:bodyPr/>
          <a:lstStyle/>
          <a:p>
            <a:endParaRPr lang="en-GB">
              <a:latin typeface="Calibri"/>
              <a:ea typeface="Calibri"/>
              <a:cs typeface="Calibri"/>
            </a:endParaRPr>
          </a:p>
        </p:txBody>
      </p:sp>
      <p:sp>
        <p:nvSpPr>
          <p:cNvPr id="19" name="Text 17"/>
          <p:cNvSpPr/>
          <p:nvPr/>
        </p:nvSpPr>
        <p:spPr>
          <a:xfrm>
            <a:off x="828675" y="3781425"/>
            <a:ext cx="5010150" cy="266700"/>
          </a:xfrm>
          <a:prstGeom prst="rect">
            <a:avLst/>
          </a:prstGeom>
          <a:noFill/>
          <a:ln/>
        </p:spPr>
        <p:txBody>
          <a:bodyPr wrap="square" lIns="0" tIns="0" rIns="0" bIns="0" rtlCol="0" anchor="ctr"/>
          <a:lstStyle/>
          <a:p>
            <a:pPr>
              <a:lnSpc>
                <a:spcPct val="130000"/>
              </a:lnSpc>
            </a:pPr>
            <a:r>
              <a:rPr lang="en-GB" sz="1600" b="1" dirty="0">
                <a:solidFill>
                  <a:srgbClr val="2C5F5D"/>
                </a:solidFill>
                <a:latin typeface="Calibri"/>
                <a:ea typeface="Calibri"/>
                <a:cs typeface="Calibri"/>
              </a:rPr>
              <a:t>Key Research Goals</a:t>
            </a:r>
            <a:endParaRPr lang="en-GB" sz="1600" dirty="0">
              <a:latin typeface="Calibri"/>
              <a:ea typeface="Calibri"/>
              <a:cs typeface="Calibri"/>
            </a:endParaRPr>
          </a:p>
        </p:txBody>
      </p:sp>
      <p:grpSp>
        <p:nvGrpSpPr>
          <p:cNvPr id="39" name="组合 38">
            <a:extLst>
              <a:ext uri="{FF2B5EF4-FFF2-40B4-BE49-F238E27FC236}">
                <a16:creationId xmlns:a16="http://schemas.microsoft.com/office/drawing/2014/main" id="{3D5CF30E-9249-713B-372B-7F2B5251DCAF}"/>
              </a:ext>
            </a:extLst>
          </p:cNvPr>
          <p:cNvGrpSpPr/>
          <p:nvPr/>
        </p:nvGrpSpPr>
        <p:grpSpPr>
          <a:xfrm>
            <a:off x="609219" y="4200525"/>
            <a:ext cx="228600" cy="228600"/>
            <a:chOff x="609600" y="4219575"/>
            <a:chExt cx="228600" cy="228600"/>
          </a:xfrm>
        </p:grpSpPr>
        <p:sp>
          <p:nvSpPr>
            <p:cNvPr id="20" name="Shape 18"/>
            <p:cNvSpPr/>
            <p:nvPr/>
          </p:nvSpPr>
          <p:spPr>
            <a:xfrm>
              <a:off x="609600" y="42195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1" name="Text 19"/>
            <p:cNvSpPr/>
            <p:nvPr/>
          </p:nvSpPr>
          <p:spPr>
            <a:xfrm>
              <a:off x="701427" y="4257675"/>
              <a:ext cx="10477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1</a:t>
              </a:r>
              <a:endParaRPr lang="en-GB" sz="1600" dirty="0">
                <a:latin typeface="Calibri"/>
                <a:ea typeface="Calibri"/>
                <a:cs typeface="Calibri"/>
              </a:endParaRPr>
            </a:p>
          </p:txBody>
        </p:sp>
      </p:grpSp>
      <p:sp>
        <p:nvSpPr>
          <p:cNvPr id="22" name="Text 20"/>
          <p:cNvSpPr/>
          <p:nvPr/>
        </p:nvSpPr>
        <p:spPr>
          <a:xfrm>
            <a:off x="895349" y="4095750"/>
            <a:ext cx="5068765" cy="457200"/>
          </a:xfrm>
          <a:prstGeom prst="rect">
            <a:avLst/>
          </a:prstGeom>
          <a:noFill/>
          <a:ln/>
        </p:spPr>
        <p:txBody>
          <a:bodyPr wrap="square" lIns="0" tIns="0" rIns="0" bIns="0" rtlCol="0" anchor="ctr"/>
          <a:lstStyle/>
          <a:p>
            <a:r>
              <a:rPr lang="en-GB" sz="1200" b="1" dirty="0">
                <a:solidFill>
                  <a:srgbClr val="5A7A79"/>
                </a:solidFill>
                <a:latin typeface="Calibri"/>
                <a:ea typeface="Calibri"/>
                <a:cs typeface="Calibri"/>
              </a:rPr>
              <a:t>Analyse long-term warming trends (2006-2080) by</a:t>
            </a:r>
            <a:r>
              <a:rPr lang="zh-CN" altLang="en-US" sz="1200" b="1" dirty="0">
                <a:solidFill>
                  <a:srgbClr val="5A7A79"/>
                </a:solidFill>
                <a:latin typeface="Calibri"/>
                <a:ea typeface="Calibri"/>
                <a:cs typeface="Calibri"/>
              </a:rPr>
              <a:t> </a:t>
            </a:r>
            <a:r>
              <a:rPr lang="en-GB" sz="1200" b="1" dirty="0">
                <a:solidFill>
                  <a:srgbClr val="5A7A79"/>
                </a:solidFill>
                <a:latin typeface="Calibri"/>
                <a:ea typeface="Calibri"/>
                <a:cs typeface="Calibri"/>
              </a:rPr>
              <a:t>UKCP18 climate projections</a:t>
            </a:r>
          </a:p>
        </p:txBody>
      </p:sp>
      <p:grpSp>
        <p:nvGrpSpPr>
          <p:cNvPr id="38" name="组合 37">
            <a:extLst>
              <a:ext uri="{FF2B5EF4-FFF2-40B4-BE49-F238E27FC236}">
                <a16:creationId xmlns:a16="http://schemas.microsoft.com/office/drawing/2014/main" id="{849C72B1-9161-C326-A678-8A0BE84C2B69}"/>
              </a:ext>
            </a:extLst>
          </p:cNvPr>
          <p:cNvGrpSpPr/>
          <p:nvPr/>
        </p:nvGrpSpPr>
        <p:grpSpPr>
          <a:xfrm>
            <a:off x="609219" y="4694682"/>
            <a:ext cx="228600" cy="228600"/>
            <a:chOff x="609600" y="4791075"/>
            <a:chExt cx="228600" cy="228600"/>
          </a:xfrm>
        </p:grpSpPr>
        <p:sp>
          <p:nvSpPr>
            <p:cNvPr id="23" name="Shape 21"/>
            <p:cNvSpPr/>
            <p:nvPr/>
          </p:nvSpPr>
          <p:spPr>
            <a:xfrm>
              <a:off x="609600" y="47910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4" name="Text 22"/>
            <p:cNvSpPr/>
            <p:nvPr/>
          </p:nvSpPr>
          <p:spPr>
            <a:xfrm>
              <a:off x="691753" y="4829175"/>
              <a:ext cx="12382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2</a:t>
              </a:r>
              <a:endParaRPr lang="en-GB" sz="1600" dirty="0">
                <a:latin typeface="Calibri"/>
                <a:ea typeface="Calibri"/>
                <a:cs typeface="Calibri"/>
              </a:endParaRPr>
            </a:p>
          </p:txBody>
        </p:sp>
      </p:grpSp>
      <p:sp>
        <p:nvSpPr>
          <p:cNvPr id="25" name="Text 23"/>
          <p:cNvSpPr/>
          <p:nvPr/>
        </p:nvSpPr>
        <p:spPr>
          <a:xfrm>
            <a:off x="895350" y="4640961"/>
            <a:ext cx="4257675" cy="228600"/>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Quantify UHI intensity evolution and its amplification effects</a:t>
            </a:r>
          </a:p>
        </p:txBody>
      </p:sp>
      <p:grpSp>
        <p:nvGrpSpPr>
          <p:cNvPr id="40" name="组合 39">
            <a:extLst>
              <a:ext uri="{FF2B5EF4-FFF2-40B4-BE49-F238E27FC236}">
                <a16:creationId xmlns:a16="http://schemas.microsoft.com/office/drawing/2014/main" id="{B1ACB6F5-D64D-7FCC-54C6-78C7CD4B1E4F}"/>
              </a:ext>
            </a:extLst>
          </p:cNvPr>
          <p:cNvGrpSpPr/>
          <p:nvPr/>
        </p:nvGrpSpPr>
        <p:grpSpPr>
          <a:xfrm>
            <a:off x="609219" y="5209413"/>
            <a:ext cx="228600" cy="228600"/>
            <a:chOff x="609600" y="5259972"/>
            <a:chExt cx="228600" cy="228600"/>
          </a:xfrm>
        </p:grpSpPr>
        <p:sp>
          <p:nvSpPr>
            <p:cNvPr id="26" name="Shape 24"/>
            <p:cNvSpPr/>
            <p:nvPr/>
          </p:nvSpPr>
          <p:spPr>
            <a:xfrm>
              <a:off x="609600" y="5259972"/>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7" name="Text 25"/>
            <p:cNvSpPr/>
            <p:nvPr/>
          </p:nvSpPr>
          <p:spPr>
            <a:xfrm>
              <a:off x="690265" y="5298072"/>
              <a:ext cx="12382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3</a:t>
              </a:r>
              <a:endParaRPr lang="en-GB" sz="1600" dirty="0">
                <a:latin typeface="Calibri"/>
                <a:ea typeface="Calibri"/>
                <a:cs typeface="Calibri"/>
              </a:endParaRPr>
            </a:p>
          </p:txBody>
        </p:sp>
      </p:grpSp>
      <p:sp>
        <p:nvSpPr>
          <p:cNvPr id="28" name="Text 26"/>
          <p:cNvSpPr/>
          <p:nvPr/>
        </p:nvSpPr>
        <p:spPr>
          <a:xfrm>
            <a:off x="909340" y="5081579"/>
            <a:ext cx="4895386" cy="417096"/>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Assess frequency changes in TX90p</a:t>
            </a:r>
            <a:r>
              <a:rPr lang="zh-CN" altLang="en-US" sz="1200" b="1" dirty="0">
                <a:solidFill>
                  <a:srgbClr val="5A7A79"/>
                </a:solidFill>
                <a:latin typeface="Calibri"/>
                <a:ea typeface="Calibri"/>
                <a:cs typeface="Calibri"/>
              </a:rPr>
              <a:t> </a:t>
            </a:r>
            <a:r>
              <a:rPr lang="en-US" altLang="zh-CN" sz="1200" b="1" dirty="0">
                <a:solidFill>
                  <a:srgbClr val="5A7A79"/>
                </a:solidFill>
                <a:latin typeface="Calibri"/>
                <a:ea typeface="Calibri"/>
                <a:cs typeface="Calibri"/>
              </a:rPr>
              <a:t>(</a:t>
            </a:r>
            <a:r>
              <a:rPr lang="en-GB" sz="1200" b="1" dirty="0">
                <a:solidFill>
                  <a:srgbClr val="5A7A79"/>
                </a:solidFill>
                <a:latin typeface="Calibri"/>
                <a:ea typeface="Calibri"/>
                <a:cs typeface="Calibri"/>
              </a:rPr>
              <a:t>extreme heat) and R95p (extreme precipitation)</a:t>
            </a:r>
          </a:p>
        </p:txBody>
      </p:sp>
      <p:grpSp>
        <p:nvGrpSpPr>
          <p:cNvPr id="41" name="组合 40">
            <a:extLst>
              <a:ext uri="{FF2B5EF4-FFF2-40B4-BE49-F238E27FC236}">
                <a16:creationId xmlns:a16="http://schemas.microsoft.com/office/drawing/2014/main" id="{43262F75-624F-A745-D459-1C4008CEED78}"/>
              </a:ext>
            </a:extLst>
          </p:cNvPr>
          <p:cNvGrpSpPr/>
          <p:nvPr/>
        </p:nvGrpSpPr>
        <p:grpSpPr>
          <a:xfrm>
            <a:off x="609219" y="5695188"/>
            <a:ext cx="228600" cy="228600"/>
            <a:chOff x="609600" y="5724525"/>
            <a:chExt cx="228600" cy="228600"/>
          </a:xfrm>
        </p:grpSpPr>
        <p:sp>
          <p:nvSpPr>
            <p:cNvPr id="29" name="Shape 27"/>
            <p:cNvSpPr/>
            <p:nvPr/>
          </p:nvSpPr>
          <p:spPr>
            <a:xfrm>
              <a:off x="609600" y="572452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30" name="Text 28"/>
            <p:cNvSpPr/>
            <p:nvPr/>
          </p:nvSpPr>
          <p:spPr>
            <a:xfrm>
              <a:off x="690339" y="5762625"/>
              <a:ext cx="123825" cy="152400"/>
            </a:xfrm>
            <a:prstGeom prst="rect">
              <a:avLst/>
            </a:prstGeom>
            <a:noFill/>
            <a:ln/>
          </p:spPr>
          <p:txBody>
            <a:bodyPr wrap="square" lIns="0" tIns="0" rIns="0" bIns="0" rtlCol="0" anchor="ctr"/>
            <a:lstStyle/>
            <a:p>
              <a:pPr>
                <a:lnSpc>
                  <a:spcPct val="110000"/>
                </a:lnSpc>
              </a:pPr>
              <a:r>
                <a:rPr lang="en-GB" sz="900" b="1">
                  <a:solidFill>
                    <a:srgbClr val="FFFFFF"/>
                  </a:solidFill>
                  <a:latin typeface="Calibri"/>
                  <a:ea typeface="Calibri"/>
                  <a:cs typeface="Calibri"/>
                </a:rPr>
                <a:t>4</a:t>
              </a:r>
              <a:endParaRPr lang="en-GB" sz="1600">
                <a:latin typeface="Calibri"/>
                <a:ea typeface="Calibri"/>
                <a:cs typeface="Calibri"/>
              </a:endParaRPr>
            </a:p>
          </p:txBody>
        </p:sp>
      </p:grpSp>
      <p:sp>
        <p:nvSpPr>
          <p:cNvPr id="31" name="Text 29"/>
          <p:cNvSpPr/>
          <p:nvPr/>
        </p:nvSpPr>
        <p:spPr>
          <a:xfrm>
            <a:off x="894522" y="5645936"/>
            <a:ext cx="4895385" cy="327103"/>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Evaluate compound extreme events and urban vulnerability implications</a:t>
            </a:r>
          </a:p>
        </p:txBody>
      </p:sp>
      <p:sp>
        <p:nvSpPr>
          <p:cNvPr id="32" name="Shape 30"/>
          <p:cNvSpPr/>
          <p:nvPr/>
        </p:nvSpPr>
        <p:spPr>
          <a:xfrm>
            <a:off x="6209919" y="3495674"/>
            <a:ext cx="5600700" cy="2981325"/>
          </a:xfrm>
          <a:custGeom>
            <a:avLst/>
            <a:gdLst/>
            <a:ahLst/>
            <a:cxnLst/>
            <a:rect l="l" t="t" r="r" b="b"/>
            <a:pathLst>
              <a:path w="5600700" h="3009900">
                <a:moveTo>
                  <a:pt x="114286" y="0"/>
                </a:moveTo>
                <a:lnTo>
                  <a:pt x="5486414" y="0"/>
                </a:lnTo>
                <a:cubicBezTo>
                  <a:pt x="5549532" y="0"/>
                  <a:pt x="5600700" y="51168"/>
                  <a:pt x="5600700" y="114286"/>
                </a:cubicBezTo>
                <a:lnTo>
                  <a:pt x="5600700" y="2895614"/>
                </a:lnTo>
                <a:cubicBezTo>
                  <a:pt x="5600700" y="2958732"/>
                  <a:pt x="5549532" y="3009900"/>
                  <a:pt x="5486414" y="3009900"/>
                </a:cubicBezTo>
                <a:lnTo>
                  <a:pt x="114286" y="3009900"/>
                </a:lnTo>
                <a:cubicBezTo>
                  <a:pt x="51168" y="3009900"/>
                  <a:pt x="0" y="2958732"/>
                  <a:pt x="0" y="2895614"/>
                </a:cubicBezTo>
                <a:lnTo>
                  <a:pt x="0" y="114286"/>
                </a:lnTo>
                <a:cubicBezTo>
                  <a:pt x="0" y="51168"/>
                  <a:pt x="51168" y="0"/>
                  <a:pt x="114286" y="0"/>
                </a:cubicBezTo>
                <a:close/>
              </a:path>
            </a:pathLst>
          </a:custGeom>
          <a:gradFill flip="none" rotWithShape="1">
            <a:gsLst>
              <a:gs pos="0">
                <a:srgbClr val="2C5F5D"/>
              </a:gs>
              <a:gs pos="100000">
                <a:srgbClr val="5A7A79"/>
              </a:gs>
            </a:gsLst>
            <a:lin ang="2700000" scaled="1"/>
          </a:gra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grpSp>
        <p:nvGrpSpPr>
          <p:cNvPr id="43" name="组合 42">
            <a:extLst>
              <a:ext uri="{FF2B5EF4-FFF2-40B4-BE49-F238E27FC236}">
                <a16:creationId xmlns:a16="http://schemas.microsoft.com/office/drawing/2014/main" id="{B291D79D-0CF9-CCB5-ADB4-54C418231AAF}"/>
              </a:ext>
            </a:extLst>
          </p:cNvPr>
          <p:cNvGrpSpPr/>
          <p:nvPr/>
        </p:nvGrpSpPr>
        <p:grpSpPr>
          <a:xfrm>
            <a:off x="6484123" y="3781425"/>
            <a:ext cx="5210746" cy="266700"/>
            <a:chOff x="6572250" y="3819144"/>
            <a:chExt cx="5210746" cy="266700"/>
          </a:xfrm>
        </p:grpSpPr>
        <p:sp>
          <p:nvSpPr>
            <p:cNvPr id="33" name="Shape 31"/>
            <p:cNvSpPr/>
            <p:nvPr/>
          </p:nvSpPr>
          <p:spPr>
            <a:xfrm>
              <a:off x="6572250" y="3891725"/>
              <a:ext cx="171450" cy="171450"/>
            </a:xfrm>
            <a:custGeom>
              <a:avLst/>
              <a:gdLst/>
              <a:ahLst/>
              <a:cxnLst/>
              <a:rect l="l" t="t" r="r" b="b"/>
              <a:pathLst>
                <a:path w="171450" h="171450">
                  <a:moveTo>
                    <a:pt x="85792" y="16073"/>
                  </a:moveTo>
                  <a:cubicBezTo>
                    <a:pt x="124234" y="16107"/>
                    <a:pt x="155377" y="47283"/>
                    <a:pt x="155377" y="85725"/>
                  </a:cubicBezTo>
                  <a:cubicBezTo>
                    <a:pt x="155377" y="93125"/>
                    <a:pt x="154238" y="100258"/>
                    <a:pt x="152095" y="106955"/>
                  </a:cubicBezTo>
                  <a:cubicBezTo>
                    <a:pt x="151425" y="107089"/>
                    <a:pt x="150722" y="107156"/>
                    <a:pt x="150019" y="107156"/>
                  </a:cubicBezTo>
                  <a:lnTo>
                    <a:pt x="149115" y="107156"/>
                  </a:lnTo>
                  <a:cubicBezTo>
                    <a:pt x="146268" y="107156"/>
                    <a:pt x="143556" y="106018"/>
                    <a:pt x="141547" y="104009"/>
                  </a:cubicBezTo>
                  <a:lnTo>
                    <a:pt x="131735" y="94197"/>
                  </a:lnTo>
                  <a:cubicBezTo>
                    <a:pt x="129726" y="92188"/>
                    <a:pt x="128588" y="89475"/>
                    <a:pt x="128588" y="86629"/>
                  </a:cubicBezTo>
                  <a:lnTo>
                    <a:pt x="128588" y="69652"/>
                  </a:lnTo>
                  <a:cubicBezTo>
                    <a:pt x="128588" y="66705"/>
                    <a:pt x="130999" y="64294"/>
                    <a:pt x="133945" y="64294"/>
                  </a:cubicBezTo>
                  <a:cubicBezTo>
                    <a:pt x="136892" y="64294"/>
                    <a:pt x="139303" y="61883"/>
                    <a:pt x="139303" y="58936"/>
                  </a:cubicBezTo>
                  <a:cubicBezTo>
                    <a:pt x="139303" y="55989"/>
                    <a:pt x="136892" y="53578"/>
                    <a:pt x="133945" y="53578"/>
                  </a:cubicBezTo>
                  <a:lnTo>
                    <a:pt x="125909" y="53578"/>
                  </a:lnTo>
                  <a:cubicBezTo>
                    <a:pt x="121455" y="53578"/>
                    <a:pt x="117872" y="57161"/>
                    <a:pt x="117872" y="61615"/>
                  </a:cubicBezTo>
                  <a:cubicBezTo>
                    <a:pt x="117872" y="66069"/>
                    <a:pt x="114289" y="69652"/>
                    <a:pt x="109835" y="69652"/>
                  </a:cubicBezTo>
                  <a:lnTo>
                    <a:pt x="91083" y="69652"/>
                  </a:lnTo>
                  <a:cubicBezTo>
                    <a:pt x="88136" y="69652"/>
                    <a:pt x="85725" y="72063"/>
                    <a:pt x="85725" y="75009"/>
                  </a:cubicBezTo>
                  <a:cubicBezTo>
                    <a:pt x="85725" y="77956"/>
                    <a:pt x="83314" y="80367"/>
                    <a:pt x="80367" y="80367"/>
                  </a:cubicBezTo>
                  <a:lnTo>
                    <a:pt x="71862" y="80367"/>
                  </a:lnTo>
                  <a:cubicBezTo>
                    <a:pt x="67676" y="80367"/>
                    <a:pt x="64294" y="76985"/>
                    <a:pt x="64294" y="72799"/>
                  </a:cubicBezTo>
                  <a:cubicBezTo>
                    <a:pt x="64294" y="70790"/>
                    <a:pt x="65097" y="68848"/>
                    <a:pt x="66504" y="67441"/>
                  </a:cubicBezTo>
                  <a:lnTo>
                    <a:pt x="89978" y="43968"/>
                  </a:lnTo>
                  <a:cubicBezTo>
                    <a:pt x="90681" y="43264"/>
                    <a:pt x="91083" y="42293"/>
                    <a:pt x="91083" y="41289"/>
                  </a:cubicBezTo>
                  <a:cubicBezTo>
                    <a:pt x="91083" y="39212"/>
                    <a:pt x="89375" y="37505"/>
                    <a:pt x="87299" y="37505"/>
                  </a:cubicBezTo>
                  <a:lnTo>
                    <a:pt x="82577" y="37505"/>
                  </a:lnTo>
                  <a:cubicBezTo>
                    <a:pt x="78391" y="37505"/>
                    <a:pt x="75009" y="34123"/>
                    <a:pt x="75009" y="29937"/>
                  </a:cubicBezTo>
                  <a:cubicBezTo>
                    <a:pt x="75009" y="27928"/>
                    <a:pt x="75813" y="25985"/>
                    <a:pt x="77219" y="24579"/>
                  </a:cubicBezTo>
                  <a:lnTo>
                    <a:pt x="84955" y="16844"/>
                  </a:lnTo>
                  <a:cubicBezTo>
                    <a:pt x="85223" y="16576"/>
                    <a:pt x="85491" y="16341"/>
                    <a:pt x="85792" y="16107"/>
                  </a:cubicBezTo>
                  <a:close/>
                  <a:moveTo>
                    <a:pt x="146804" y="119245"/>
                  </a:moveTo>
                  <a:cubicBezTo>
                    <a:pt x="135821" y="139203"/>
                    <a:pt x="115360" y="153200"/>
                    <a:pt x="91485" y="155142"/>
                  </a:cubicBezTo>
                  <a:cubicBezTo>
                    <a:pt x="91250" y="154372"/>
                    <a:pt x="91116" y="153535"/>
                    <a:pt x="91116" y="152698"/>
                  </a:cubicBezTo>
                  <a:cubicBezTo>
                    <a:pt x="91116" y="148244"/>
                    <a:pt x="87533" y="144661"/>
                    <a:pt x="83080" y="144661"/>
                  </a:cubicBezTo>
                  <a:lnTo>
                    <a:pt x="74139" y="144661"/>
                  </a:lnTo>
                  <a:cubicBezTo>
                    <a:pt x="71292" y="144661"/>
                    <a:pt x="68580" y="143522"/>
                    <a:pt x="66571" y="141513"/>
                  </a:cubicBezTo>
                  <a:lnTo>
                    <a:pt x="56759" y="131702"/>
                  </a:lnTo>
                  <a:cubicBezTo>
                    <a:pt x="54750" y="129693"/>
                    <a:pt x="53612" y="126980"/>
                    <a:pt x="53612" y="124134"/>
                  </a:cubicBezTo>
                  <a:lnTo>
                    <a:pt x="53612" y="101798"/>
                  </a:lnTo>
                  <a:cubicBezTo>
                    <a:pt x="53612" y="95871"/>
                    <a:pt x="58400" y="91083"/>
                    <a:pt x="64327" y="91083"/>
                  </a:cubicBezTo>
                  <a:lnTo>
                    <a:pt x="97378" y="91083"/>
                  </a:lnTo>
                  <a:cubicBezTo>
                    <a:pt x="100225" y="91083"/>
                    <a:pt x="102937" y="92221"/>
                    <a:pt x="104946" y="94231"/>
                  </a:cubicBezTo>
                  <a:lnTo>
                    <a:pt x="114758" y="104042"/>
                  </a:lnTo>
                  <a:cubicBezTo>
                    <a:pt x="116767" y="106051"/>
                    <a:pt x="119479" y="107190"/>
                    <a:pt x="122326" y="107190"/>
                  </a:cubicBezTo>
                  <a:lnTo>
                    <a:pt x="124167" y="107190"/>
                  </a:lnTo>
                  <a:cubicBezTo>
                    <a:pt x="127014" y="107190"/>
                    <a:pt x="129726" y="108328"/>
                    <a:pt x="131735" y="110337"/>
                  </a:cubicBezTo>
                  <a:lnTo>
                    <a:pt x="137093" y="115695"/>
                  </a:lnTo>
                  <a:cubicBezTo>
                    <a:pt x="138499" y="117102"/>
                    <a:pt x="140442" y="117905"/>
                    <a:pt x="142451" y="117905"/>
                  </a:cubicBezTo>
                  <a:cubicBezTo>
                    <a:pt x="144058" y="117905"/>
                    <a:pt x="145565" y="118408"/>
                    <a:pt x="146804" y="119278"/>
                  </a:cubicBezTo>
                  <a:close/>
                  <a:moveTo>
                    <a:pt x="85725" y="171450"/>
                  </a:moveTo>
                  <a:lnTo>
                    <a:pt x="94498" y="171015"/>
                  </a:lnTo>
                  <a:cubicBezTo>
                    <a:pt x="91619" y="171316"/>
                    <a:pt x="88705" y="171450"/>
                    <a:pt x="85725" y="171450"/>
                  </a:cubicBezTo>
                  <a:close/>
                  <a:moveTo>
                    <a:pt x="94498" y="171015"/>
                  </a:moveTo>
                  <a:cubicBezTo>
                    <a:pt x="137729" y="166628"/>
                    <a:pt x="171450" y="130128"/>
                    <a:pt x="171450" y="85725"/>
                  </a:cubicBezTo>
                  <a:cubicBezTo>
                    <a:pt x="171450" y="38375"/>
                    <a:pt x="133075" y="0"/>
                    <a:pt x="85725" y="0"/>
                  </a:cubicBezTo>
                  <a:lnTo>
                    <a:pt x="85725" y="0"/>
                  </a:lnTo>
                  <a:cubicBezTo>
                    <a:pt x="38375" y="0"/>
                    <a:pt x="0" y="38375"/>
                    <a:pt x="0" y="85725"/>
                  </a:cubicBezTo>
                  <a:cubicBezTo>
                    <a:pt x="0" y="128420"/>
                    <a:pt x="31209" y="163849"/>
                    <a:pt x="72096" y="170378"/>
                  </a:cubicBezTo>
                  <a:cubicBezTo>
                    <a:pt x="76516" y="171082"/>
                    <a:pt x="81070" y="171450"/>
                    <a:pt x="85725" y="171450"/>
                  </a:cubicBezTo>
                  <a:close/>
                  <a:moveTo>
                    <a:pt x="62720" y="41289"/>
                  </a:moveTo>
                  <a:lnTo>
                    <a:pt x="52004" y="52004"/>
                  </a:lnTo>
                  <a:cubicBezTo>
                    <a:pt x="49928" y="54080"/>
                    <a:pt x="46513" y="54080"/>
                    <a:pt x="44436" y="52004"/>
                  </a:cubicBezTo>
                  <a:cubicBezTo>
                    <a:pt x="42360" y="49928"/>
                    <a:pt x="42360" y="46513"/>
                    <a:pt x="44436" y="44436"/>
                  </a:cubicBezTo>
                  <a:lnTo>
                    <a:pt x="55152" y="33721"/>
                  </a:lnTo>
                  <a:cubicBezTo>
                    <a:pt x="57228" y="31645"/>
                    <a:pt x="60644" y="31645"/>
                    <a:pt x="62720" y="33721"/>
                  </a:cubicBezTo>
                  <a:cubicBezTo>
                    <a:pt x="64796" y="35797"/>
                    <a:pt x="64796" y="39212"/>
                    <a:pt x="62720" y="41289"/>
                  </a:cubicBezTo>
                  <a:close/>
                </a:path>
              </a:pathLst>
            </a:custGeom>
            <a:solidFill>
              <a:srgbClr val="FFFFFF"/>
            </a:solidFill>
            <a:ln/>
          </p:spPr>
          <p:txBody>
            <a:bodyPr/>
            <a:lstStyle/>
            <a:p>
              <a:endParaRPr lang="en-GB">
                <a:latin typeface="Calibri"/>
                <a:ea typeface="Calibri"/>
                <a:cs typeface="Calibri"/>
              </a:endParaRPr>
            </a:p>
          </p:txBody>
        </p:sp>
        <p:sp>
          <p:nvSpPr>
            <p:cNvPr id="34" name="Text 32"/>
            <p:cNvSpPr/>
            <p:nvPr/>
          </p:nvSpPr>
          <p:spPr>
            <a:xfrm>
              <a:off x="6772846" y="3819144"/>
              <a:ext cx="5010150" cy="266700"/>
            </a:xfrm>
            <a:prstGeom prst="rect">
              <a:avLst/>
            </a:prstGeom>
            <a:noFill/>
            <a:ln/>
          </p:spPr>
          <p:txBody>
            <a:bodyPr wrap="square" lIns="0" tIns="0" rIns="0" bIns="0" rtlCol="0" anchor="ctr"/>
            <a:lstStyle/>
            <a:p>
              <a:pPr>
                <a:lnSpc>
                  <a:spcPct val="130000"/>
                </a:lnSpc>
              </a:pPr>
              <a:r>
                <a:rPr lang="en-GB" b="1" dirty="0">
                  <a:solidFill>
                    <a:srgbClr val="FFFFFF"/>
                  </a:solidFill>
                  <a:latin typeface="Calibri"/>
                  <a:ea typeface="Calibri"/>
                  <a:cs typeface="Calibri"/>
                </a:rPr>
                <a:t>Context &amp; Significance</a:t>
              </a:r>
              <a:endParaRPr lang="en-GB" dirty="0">
                <a:latin typeface="Calibri"/>
                <a:ea typeface="Calibri"/>
                <a:cs typeface="Calibri"/>
              </a:endParaRPr>
            </a:p>
          </p:txBody>
        </p:sp>
      </p:grpSp>
      <p:sp>
        <p:nvSpPr>
          <p:cNvPr id="35" name="Text 33"/>
          <p:cNvSpPr/>
          <p:nvPr/>
        </p:nvSpPr>
        <p:spPr>
          <a:xfrm>
            <a:off x="6477000" y="4181475"/>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Regional Focus:</a:t>
            </a:r>
            <a:r>
              <a:rPr lang="en-GB" sz="1200" dirty="0">
                <a:solidFill>
                  <a:srgbClr val="FFFFFF"/>
                </a:solidFill>
                <a:latin typeface="Calibri"/>
                <a:ea typeface="Calibri"/>
                <a:cs typeface="Calibri"/>
              </a:rPr>
              <a:t> Greater Manchester represents a classic urban-to-rural transition zone, ideal for studying UHI outward dissipation effects.</a:t>
            </a:r>
            <a:endParaRPr lang="en-GB" sz="1600" dirty="0">
              <a:latin typeface="Calibri"/>
              <a:ea typeface="Calibri"/>
              <a:cs typeface="Calibri"/>
            </a:endParaRPr>
          </a:p>
        </p:txBody>
      </p:sp>
      <p:sp>
        <p:nvSpPr>
          <p:cNvPr id="36" name="Text 34"/>
          <p:cNvSpPr/>
          <p:nvPr/>
        </p:nvSpPr>
        <p:spPr>
          <a:xfrm>
            <a:off x="6477000" y="4818068"/>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Climate Context:</a:t>
            </a:r>
            <a:r>
              <a:rPr lang="en-GB" sz="1200" dirty="0">
                <a:solidFill>
                  <a:srgbClr val="FFFFFF"/>
                </a:solidFill>
                <a:latin typeface="Calibri"/>
                <a:ea typeface="Calibri"/>
                <a:cs typeface="Calibri"/>
              </a:rPr>
              <a:t> Under climate change, temperate maritime climates face risks of shifting toward more extreme conditions.</a:t>
            </a:r>
            <a:endParaRPr lang="en-GB" sz="1600" dirty="0">
              <a:latin typeface="Calibri"/>
              <a:ea typeface="Calibri"/>
              <a:cs typeface="Calibri"/>
            </a:endParaRPr>
          </a:p>
        </p:txBody>
      </p:sp>
      <p:sp>
        <p:nvSpPr>
          <p:cNvPr id="37" name="Text 35"/>
          <p:cNvSpPr/>
          <p:nvPr/>
        </p:nvSpPr>
        <p:spPr>
          <a:xfrm>
            <a:off x="6495222" y="5447538"/>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Policy Relevance:</a:t>
            </a:r>
            <a:r>
              <a:rPr lang="en-GB" sz="1200" dirty="0">
                <a:solidFill>
                  <a:srgbClr val="FFFFFF"/>
                </a:solidFill>
                <a:latin typeface="Calibri"/>
                <a:ea typeface="Calibri"/>
                <a:cs typeface="Calibri"/>
              </a:rPr>
              <a:t> Findings support IPCC AR6 and inform urban planning for infrastructure resilience.</a:t>
            </a:r>
            <a:endParaRPr lang="en-GB" sz="1600" dirty="0">
              <a:latin typeface="Calibri"/>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261C101B-3BF8-8021-985B-41E28B226DC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6FF4B7C3-6E6F-8A49-05F6-7E40D27C3A3C}"/>
              </a:ext>
            </a:extLst>
          </p:cNvPr>
          <p:cNvSpPr/>
          <p:nvPr/>
        </p:nvSpPr>
        <p:spPr>
          <a:xfrm>
            <a:off x="323395" y="323395"/>
            <a:ext cx="48509" cy="323395"/>
          </a:xfrm>
          <a:custGeom>
            <a:avLst/>
            <a:gdLst/>
            <a:ahLst/>
            <a:cxnLst/>
            <a:rect l="l" t="t" r="r" b="b"/>
            <a:pathLst>
              <a:path w="48509" h="323395">
                <a:moveTo>
                  <a:pt x="0" y="0"/>
                </a:moveTo>
                <a:lnTo>
                  <a:pt x="48509" y="0"/>
                </a:lnTo>
                <a:lnTo>
                  <a:pt x="48509" y="323395"/>
                </a:lnTo>
                <a:lnTo>
                  <a:pt x="0" y="323395"/>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C9A59895-5E8F-0041-2B63-D904DE580F4D}"/>
              </a:ext>
            </a:extLst>
          </p:cNvPr>
          <p:cNvSpPr/>
          <p:nvPr/>
        </p:nvSpPr>
        <p:spPr>
          <a:xfrm>
            <a:off x="468923" y="323395"/>
            <a:ext cx="7066186" cy="323395"/>
          </a:xfrm>
          <a:prstGeom prst="rect">
            <a:avLst/>
          </a:prstGeom>
          <a:noFill/>
          <a:ln/>
        </p:spPr>
        <p:txBody>
          <a:bodyPr wrap="square" lIns="0" tIns="0" rIns="0" bIns="0" rtlCol="0" anchor="ctr"/>
          <a:lstStyle/>
          <a:p>
            <a:pPr>
              <a:lnSpc>
                <a:spcPct val="90000"/>
              </a:lnSpc>
            </a:pPr>
            <a:r>
              <a:rPr lang="en-GB" sz="2292" b="1">
                <a:solidFill>
                  <a:srgbClr val="2C5F5D"/>
                </a:solidFill>
                <a:latin typeface="Calibri"/>
                <a:ea typeface="Calibri"/>
                <a:cs typeface="Calibri"/>
              </a:rPr>
              <a:t>Extreme Weather Events: Temperature &amp; Precipitation</a:t>
            </a:r>
            <a:endParaRPr lang="en-GB" sz="1600">
              <a:latin typeface="Calibri"/>
              <a:ea typeface="Calibri"/>
              <a:cs typeface="Calibri"/>
            </a:endParaRPr>
          </a:p>
        </p:txBody>
      </p:sp>
      <p:sp>
        <p:nvSpPr>
          <p:cNvPr id="4" name="Text 2">
            <a:extLst>
              <a:ext uri="{FF2B5EF4-FFF2-40B4-BE49-F238E27FC236}">
                <a16:creationId xmlns:a16="http://schemas.microsoft.com/office/drawing/2014/main" id="{8B46E023-67FE-4B60-04D4-103A3E43D9C6}"/>
              </a:ext>
            </a:extLst>
          </p:cNvPr>
          <p:cNvSpPr/>
          <p:nvPr/>
        </p:nvSpPr>
        <p:spPr>
          <a:xfrm>
            <a:off x="485093" y="679130"/>
            <a:ext cx="11456276" cy="226377"/>
          </a:xfrm>
          <a:prstGeom prst="rect">
            <a:avLst/>
          </a:prstGeom>
          <a:noFill/>
          <a:ln/>
        </p:spPr>
        <p:txBody>
          <a:bodyPr wrap="square" lIns="0" tIns="0" rIns="0" bIns="0" rtlCol="0" anchor="ctr"/>
          <a:lstStyle/>
          <a:p>
            <a:pPr>
              <a:lnSpc>
                <a:spcPct val="130000"/>
              </a:lnSpc>
            </a:pPr>
            <a:r>
              <a:rPr lang="en-GB" sz="1146">
                <a:solidFill>
                  <a:srgbClr val="5A7A79"/>
                </a:solidFill>
                <a:latin typeface="Calibri"/>
                <a:ea typeface="Calibri"/>
                <a:cs typeface="Calibri"/>
              </a:rPr>
              <a:t>Frequency analysis of TX90p and R95p across climate periods</a:t>
            </a:r>
            <a:endParaRPr lang="en-GB" sz="1600">
              <a:latin typeface="Calibri"/>
              <a:ea typeface="Calibri"/>
              <a:cs typeface="Calibri"/>
            </a:endParaRPr>
          </a:p>
        </p:txBody>
      </p:sp>
      <p:sp>
        <p:nvSpPr>
          <p:cNvPr id="5" name="Shape 3">
            <a:extLst>
              <a:ext uri="{FF2B5EF4-FFF2-40B4-BE49-F238E27FC236}">
                <a16:creationId xmlns:a16="http://schemas.microsoft.com/office/drawing/2014/main" id="{036DED2E-235F-51C5-E559-BB75A01B9410}"/>
              </a:ext>
            </a:extLst>
          </p:cNvPr>
          <p:cNvSpPr/>
          <p:nvPr/>
        </p:nvSpPr>
        <p:spPr>
          <a:xfrm>
            <a:off x="87923" y="1002525"/>
            <a:ext cx="7289090" cy="2834462"/>
          </a:xfrm>
          <a:custGeom>
            <a:avLst/>
            <a:gdLst/>
            <a:ahLst/>
            <a:cxnLst/>
            <a:rect l="l" t="t" r="r" b="b"/>
            <a:pathLst>
              <a:path w="6847894" h="4187968">
                <a:moveTo>
                  <a:pt x="97035" y="0"/>
                </a:moveTo>
                <a:lnTo>
                  <a:pt x="6750859" y="0"/>
                </a:lnTo>
                <a:cubicBezTo>
                  <a:pt x="6804450" y="0"/>
                  <a:pt x="6847894" y="43444"/>
                  <a:pt x="6847894" y="97035"/>
                </a:cubicBezTo>
                <a:lnTo>
                  <a:pt x="6847894" y="4090933"/>
                </a:lnTo>
                <a:cubicBezTo>
                  <a:pt x="6847894" y="4144524"/>
                  <a:pt x="6804450" y="4187968"/>
                  <a:pt x="6750859" y="4187968"/>
                </a:cubicBezTo>
                <a:lnTo>
                  <a:pt x="97035" y="4187968"/>
                </a:lnTo>
                <a:cubicBezTo>
                  <a:pt x="43444" y="4187968"/>
                  <a:pt x="0" y="4144524"/>
                  <a:pt x="0" y="4090933"/>
                </a:cubicBezTo>
                <a:lnTo>
                  <a:pt x="0" y="97035"/>
                </a:lnTo>
                <a:cubicBezTo>
                  <a:pt x="0" y="43480"/>
                  <a:pt x="43480" y="0"/>
                  <a:pt x="97035"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E3246354-3036-B01D-663C-81E5F92AE17A}"/>
              </a:ext>
            </a:extLst>
          </p:cNvPr>
          <p:cNvSpPr/>
          <p:nvPr/>
        </p:nvSpPr>
        <p:spPr>
          <a:xfrm>
            <a:off x="33956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9" name="Shape 6">
            <a:extLst>
              <a:ext uri="{FF2B5EF4-FFF2-40B4-BE49-F238E27FC236}">
                <a16:creationId xmlns:a16="http://schemas.microsoft.com/office/drawing/2014/main" id="{1C021F35-6B31-75F5-ABDC-24AD9D07B47D}"/>
              </a:ext>
            </a:extLst>
          </p:cNvPr>
          <p:cNvSpPr/>
          <p:nvPr/>
        </p:nvSpPr>
        <p:spPr>
          <a:xfrm>
            <a:off x="33956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B87B5C"/>
          </a:solidFill>
          <a:ln/>
        </p:spPr>
        <p:txBody>
          <a:bodyPr/>
          <a:lstStyle/>
          <a:p>
            <a:endParaRPr lang="en-GB"/>
          </a:p>
        </p:txBody>
      </p:sp>
      <p:sp>
        <p:nvSpPr>
          <p:cNvPr id="10" name="Shape 7">
            <a:extLst>
              <a:ext uri="{FF2B5EF4-FFF2-40B4-BE49-F238E27FC236}">
                <a16:creationId xmlns:a16="http://schemas.microsoft.com/office/drawing/2014/main" id="{6F5ED8F1-130B-425B-CF68-34A05DBF94F3}"/>
              </a:ext>
            </a:extLst>
          </p:cNvPr>
          <p:cNvSpPr/>
          <p:nvPr/>
        </p:nvSpPr>
        <p:spPr>
          <a:xfrm>
            <a:off x="468923" y="4185951"/>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11" name="Text 8">
            <a:extLst>
              <a:ext uri="{FF2B5EF4-FFF2-40B4-BE49-F238E27FC236}">
                <a16:creationId xmlns:a16="http://schemas.microsoft.com/office/drawing/2014/main" id="{A3C00C76-E169-DE93-BDA9-7385484D8D0E}"/>
              </a:ext>
            </a:extLst>
          </p:cNvPr>
          <p:cNvSpPr/>
          <p:nvPr/>
        </p:nvSpPr>
        <p:spPr>
          <a:xfrm>
            <a:off x="614451" y="4153612"/>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a:t>
            </a:r>
            <a:endParaRPr lang="en-GB" sz="1600">
              <a:latin typeface="Calibri"/>
              <a:ea typeface="Calibri"/>
              <a:cs typeface="Calibri"/>
            </a:endParaRPr>
          </a:p>
        </p:txBody>
      </p:sp>
      <p:sp>
        <p:nvSpPr>
          <p:cNvPr id="12" name="Shape 9">
            <a:extLst>
              <a:ext uri="{FF2B5EF4-FFF2-40B4-BE49-F238E27FC236}">
                <a16:creationId xmlns:a16="http://schemas.microsoft.com/office/drawing/2014/main" id="{7E1B2532-CF97-9840-46E8-F0FE0204CD39}"/>
              </a:ext>
            </a:extLst>
          </p:cNvPr>
          <p:cNvSpPr/>
          <p:nvPr/>
        </p:nvSpPr>
        <p:spPr>
          <a:xfrm>
            <a:off x="452753"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3" name="Text 10">
            <a:extLst>
              <a:ext uri="{FF2B5EF4-FFF2-40B4-BE49-F238E27FC236}">
                <a16:creationId xmlns:a16="http://schemas.microsoft.com/office/drawing/2014/main" id="{612418CE-6E55-9163-9232-D678484FF115}"/>
              </a:ext>
            </a:extLst>
          </p:cNvPr>
          <p:cNvSpPr/>
          <p:nvPr/>
        </p:nvSpPr>
        <p:spPr>
          <a:xfrm>
            <a:off x="48509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14" name="Text 11">
            <a:extLst>
              <a:ext uri="{FF2B5EF4-FFF2-40B4-BE49-F238E27FC236}">
                <a16:creationId xmlns:a16="http://schemas.microsoft.com/office/drawing/2014/main" id="{F8FB56EC-AD82-3F12-2305-58AA43EF045C}"/>
              </a:ext>
            </a:extLst>
          </p:cNvPr>
          <p:cNvSpPr/>
          <p:nvPr/>
        </p:nvSpPr>
        <p:spPr>
          <a:xfrm>
            <a:off x="2921547" y="4444667"/>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36.5 days/yr</a:t>
            </a:r>
            <a:endParaRPr lang="en-GB" sz="1600">
              <a:latin typeface="Calibri"/>
              <a:ea typeface="Calibri"/>
              <a:cs typeface="Calibri"/>
            </a:endParaRPr>
          </a:p>
        </p:txBody>
      </p:sp>
      <p:sp>
        <p:nvSpPr>
          <p:cNvPr id="15" name="Shape 12">
            <a:extLst>
              <a:ext uri="{FF2B5EF4-FFF2-40B4-BE49-F238E27FC236}">
                <a16:creationId xmlns:a16="http://schemas.microsoft.com/office/drawing/2014/main" id="{6B0A9BFB-FB17-E4B4-E9D8-42FF85AF2B82}"/>
              </a:ext>
            </a:extLst>
          </p:cNvPr>
          <p:cNvSpPr/>
          <p:nvPr/>
        </p:nvSpPr>
        <p:spPr>
          <a:xfrm>
            <a:off x="452753"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6" name="Text 13">
            <a:extLst>
              <a:ext uri="{FF2B5EF4-FFF2-40B4-BE49-F238E27FC236}">
                <a16:creationId xmlns:a16="http://schemas.microsoft.com/office/drawing/2014/main" id="{A7AC4C64-8841-5BED-5459-EDBF5DC397EE}"/>
              </a:ext>
            </a:extLst>
          </p:cNvPr>
          <p:cNvSpPr/>
          <p:nvPr/>
        </p:nvSpPr>
        <p:spPr>
          <a:xfrm>
            <a:off x="48509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17" name="Text 14">
            <a:extLst>
              <a:ext uri="{FF2B5EF4-FFF2-40B4-BE49-F238E27FC236}">
                <a16:creationId xmlns:a16="http://schemas.microsoft.com/office/drawing/2014/main" id="{94B69587-1CA4-7E18-663A-1FFFCAF5C04D}"/>
              </a:ext>
            </a:extLst>
          </p:cNvPr>
          <p:cNvSpPr/>
          <p:nvPr/>
        </p:nvSpPr>
        <p:spPr>
          <a:xfrm>
            <a:off x="2908346" y="4703383"/>
            <a:ext cx="719554" cy="161698"/>
          </a:xfrm>
          <a:prstGeom prst="rect">
            <a:avLst/>
          </a:prstGeom>
          <a:noFill/>
          <a:ln/>
        </p:spPr>
        <p:txBody>
          <a:bodyPr wrap="square" lIns="0" tIns="0" rIns="0" bIns="0" rtlCol="0" anchor="ctr"/>
          <a:lstStyle/>
          <a:p>
            <a:pPr>
              <a:lnSpc>
                <a:spcPct val="120000"/>
              </a:lnSpc>
            </a:pPr>
            <a:r>
              <a:rPr lang="en-GB" sz="891" b="1">
                <a:solidFill>
                  <a:srgbClr val="B87B5C"/>
                </a:solidFill>
                <a:latin typeface="Calibri"/>
                <a:ea typeface="Calibri"/>
                <a:cs typeface="Calibri"/>
              </a:rPr>
              <a:t>~135 days/yr</a:t>
            </a:r>
            <a:endParaRPr lang="en-GB" sz="1600">
              <a:latin typeface="Calibri"/>
              <a:ea typeface="Calibri"/>
              <a:cs typeface="Calibri"/>
            </a:endParaRPr>
          </a:p>
        </p:txBody>
      </p:sp>
      <p:sp>
        <p:nvSpPr>
          <p:cNvPr id="18" name="Shape 15">
            <a:extLst>
              <a:ext uri="{FF2B5EF4-FFF2-40B4-BE49-F238E27FC236}">
                <a16:creationId xmlns:a16="http://schemas.microsoft.com/office/drawing/2014/main" id="{C90ADE24-BDB9-39E7-9F38-E64302C6A2A0}"/>
              </a:ext>
            </a:extLst>
          </p:cNvPr>
          <p:cNvSpPr/>
          <p:nvPr/>
        </p:nvSpPr>
        <p:spPr>
          <a:xfrm>
            <a:off x="45679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B87B5C">
              <a:alpha val="10196"/>
            </a:srgbClr>
          </a:solidFill>
          <a:ln w="12700">
            <a:solidFill>
              <a:srgbClr val="B87B5C"/>
            </a:solidFill>
            <a:prstDash val="solid"/>
          </a:ln>
        </p:spPr>
        <p:txBody>
          <a:bodyPr/>
          <a:lstStyle/>
          <a:p>
            <a:endParaRPr lang="en-GB" dirty="0"/>
          </a:p>
        </p:txBody>
      </p:sp>
      <p:sp>
        <p:nvSpPr>
          <p:cNvPr id="19" name="Text 16">
            <a:extLst>
              <a:ext uri="{FF2B5EF4-FFF2-40B4-BE49-F238E27FC236}">
                <a16:creationId xmlns:a16="http://schemas.microsoft.com/office/drawing/2014/main" id="{588B4D55-ABFA-A1C8-B6A8-DB6D20C8D311}"/>
              </a:ext>
            </a:extLst>
          </p:cNvPr>
          <p:cNvSpPr/>
          <p:nvPr/>
        </p:nvSpPr>
        <p:spPr>
          <a:xfrm>
            <a:off x="493178" y="5002524"/>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20" name="Text 17">
            <a:extLst>
              <a:ext uri="{FF2B5EF4-FFF2-40B4-BE49-F238E27FC236}">
                <a16:creationId xmlns:a16="http://schemas.microsoft.com/office/drawing/2014/main" id="{ED3E0233-CD2B-D425-07F7-582DE93E461F}"/>
              </a:ext>
            </a:extLst>
          </p:cNvPr>
          <p:cNvSpPr/>
          <p:nvPr/>
        </p:nvSpPr>
        <p:spPr>
          <a:xfrm>
            <a:off x="3189798" y="4970185"/>
            <a:ext cx="420413" cy="168770"/>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~3.5×</a:t>
            </a:r>
            <a:endParaRPr lang="en-GB" sz="1600">
              <a:latin typeface="Calibri"/>
              <a:ea typeface="Calibri"/>
              <a:cs typeface="Calibri"/>
            </a:endParaRPr>
          </a:p>
        </p:txBody>
      </p:sp>
      <p:sp>
        <p:nvSpPr>
          <p:cNvPr id="21" name="Shape 18">
            <a:extLst>
              <a:ext uri="{FF2B5EF4-FFF2-40B4-BE49-F238E27FC236}">
                <a16:creationId xmlns:a16="http://schemas.microsoft.com/office/drawing/2014/main" id="{2EDF4275-9AD9-87CF-BA4F-84A4A3B5A64F}"/>
              </a:ext>
            </a:extLst>
          </p:cNvPr>
          <p:cNvSpPr/>
          <p:nvPr/>
        </p:nvSpPr>
        <p:spPr>
          <a:xfrm>
            <a:off x="381170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22" name="Shape 19">
            <a:extLst>
              <a:ext uri="{FF2B5EF4-FFF2-40B4-BE49-F238E27FC236}">
                <a16:creationId xmlns:a16="http://schemas.microsoft.com/office/drawing/2014/main" id="{ABB775D3-CB92-7E92-4DAC-26A333D296F1}"/>
              </a:ext>
            </a:extLst>
          </p:cNvPr>
          <p:cNvSpPr/>
          <p:nvPr/>
        </p:nvSpPr>
        <p:spPr>
          <a:xfrm>
            <a:off x="381170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2C5F5D"/>
          </a:solidFill>
          <a:ln/>
        </p:spPr>
        <p:txBody>
          <a:bodyPr/>
          <a:lstStyle/>
          <a:p>
            <a:endParaRPr lang="en-GB"/>
          </a:p>
        </p:txBody>
      </p:sp>
      <p:sp>
        <p:nvSpPr>
          <p:cNvPr id="23" name="Shape 20">
            <a:extLst>
              <a:ext uri="{FF2B5EF4-FFF2-40B4-BE49-F238E27FC236}">
                <a16:creationId xmlns:a16="http://schemas.microsoft.com/office/drawing/2014/main" id="{34F99E75-DF8F-D22A-7BE9-1FB350479678}"/>
              </a:ext>
            </a:extLst>
          </p:cNvPr>
          <p:cNvSpPr/>
          <p:nvPr/>
        </p:nvSpPr>
        <p:spPr>
          <a:xfrm>
            <a:off x="3941063" y="4185951"/>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24" name="Text 21">
            <a:extLst>
              <a:ext uri="{FF2B5EF4-FFF2-40B4-BE49-F238E27FC236}">
                <a16:creationId xmlns:a16="http://schemas.microsoft.com/office/drawing/2014/main" id="{00AE03B4-F5A7-F4EF-3487-E00C85408934}"/>
              </a:ext>
            </a:extLst>
          </p:cNvPr>
          <p:cNvSpPr/>
          <p:nvPr/>
        </p:nvSpPr>
        <p:spPr>
          <a:xfrm>
            <a:off x="4086591" y="4153612"/>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25" name="Shape 22">
            <a:extLst>
              <a:ext uri="{FF2B5EF4-FFF2-40B4-BE49-F238E27FC236}">
                <a16:creationId xmlns:a16="http://schemas.microsoft.com/office/drawing/2014/main" id="{40CF7500-9D74-A6EA-D06C-8BEFA7ADC4BF}"/>
              </a:ext>
            </a:extLst>
          </p:cNvPr>
          <p:cNvSpPr/>
          <p:nvPr/>
        </p:nvSpPr>
        <p:spPr>
          <a:xfrm>
            <a:off x="3924894"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6" name="Text 23">
            <a:extLst>
              <a:ext uri="{FF2B5EF4-FFF2-40B4-BE49-F238E27FC236}">
                <a16:creationId xmlns:a16="http://schemas.microsoft.com/office/drawing/2014/main" id="{0D37503F-BAF2-1746-0320-505FAEF4AA62}"/>
              </a:ext>
            </a:extLst>
          </p:cNvPr>
          <p:cNvSpPr/>
          <p:nvPr/>
        </p:nvSpPr>
        <p:spPr>
          <a:xfrm>
            <a:off x="395723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27" name="Text 24">
            <a:extLst>
              <a:ext uri="{FF2B5EF4-FFF2-40B4-BE49-F238E27FC236}">
                <a16:creationId xmlns:a16="http://schemas.microsoft.com/office/drawing/2014/main" id="{D8DAB8BF-DABF-7B02-F61C-D7D812456C98}"/>
              </a:ext>
            </a:extLst>
          </p:cNvPr>
          <p:cNvSpPr/>
          <p:nvPr/>
        </p:nvSpPr>
        <p:spPr>
          <a:xfrm>
            <a:off x="6414405" y="4444667"/>
            <a:ext cx="68721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10.1 days/yr</a:t>
            </a:r>
            <a:endParaRPr lang="en-GB" sz="1600">
              <a:latin typeface="Calibri"/>
              <a:ea typeface="Calibri"/>
              <a:cs typeface="Calibri"/>
            </a:endParaRPr>
          </a:p>
        </p:txBody>
      </p:sp>
      <p:sp>
        <p:nvSpPr>
          <p:cNvPr id="28" name="Shape 25">
            <a:extLst>
              <a:ext uri="{FF2B5EF4-FFF2-40B4-BE49-F238E27FC236}">
                <a16:creationId xmlns:a16="http://schemas.microsoft.com/office/drawing/2014/main" id="{C53C634A-C8FC-2B35-26FD-324DB574456F}"/>
              </a:ext>
            </a:extLst>
          </p:cNvPr>
          <p:cNvSpPr/>
          <p:nvPr/>
        </p:nvSpPr>
        <p:spPr>
          <a:xfrm>
            <a:off x="3924894"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9" name="Text 26">
            <a:extLst>
              <a:ext uri="{FF2B5EF4-FFF2-40B4-BE49-F238E27FC236}">
                <a16:creationId xmlns:a16="http://schemas.microsoft.com/office/drawing/2014/main" id="{A1D48EEC-90E0-2F22-7EC7-A909E3523810}"/>
              </a:ext>
            </a:extLst>
          </p:cNvPr>
          <p:cNvSpPr/>
          <p:nvPr/>
        </p:nvSpPr>
        <p:spPr>
          <a:xfrm>
            <a:off x="395723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30" name="Text 27">
            <a:extLst>
              <a:ext uri="{FF2B5EF4-FFF2-40B4-BE49-F238E27FC236}">
                <a16:creationId xmlns:a16="http://schemas.microsoft.com/office/drawing/2014/main" id="{A1620FC1-5AA8-75ED-02A0-DA530F99D718}"/>
              </a:ext>
            </a:extLst>
          </p:cNvPr>
          <p:cNvSpPr/>
          <p:nvPr/>
        </p:nvSpPr>
        <p:spPr>
          <a:xfrm>
            <a:off x="6372858" y="4703383"/>
            <a:ext cx="646790"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~11.5 days/yr</a:t>
            </a:r>
            <a:endParaRPr lang="en-GB" sz="1600">
              <a:latin typeface="Calibri"/>
              <a:ea typeface="Calibri"/>
              <a:cs typeface="Calibri"/>
            </a:endParaRPr>
          </a:p>
        </p:txBody>
      </p:sp>
      <p:sp>
        <p:nvSpPr>
          <p:cNvPr id="31" name="Shape 28">
            <a:extLst>
              <a:ext uri="{FF2B5EF4-FFF2-40B4-BE49-F238E27FC236}">
                <a16:creationId xmlns:a16="http://schemas.microsoft.com/office/drawing/2014/main" id="{172E5E26-34A2-B833-D775-082A6CDB3E5A}"/>
              </a:ext>
            </a:extLst>
          </p:cNvPr>
          <p:cNvSpPr/>
          <p:nvPr/>
        </p:nvSpPr>
        <p:spPr>
          <a:xfrm>
            <a:off x="392893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2C5F5D">
              <a:alpha val="10196"/>
            </a:srgbClr>
          </a:solidFill>
          <a:ln w="12700">
            <a:solidFill>
              <a:srgbClr val="2C5F5D"/>
            </a:solidFill>
            <a:prstDash val="solid"/>
          </a:ln>
        </p:spPr>
        <p:txBody>
          <a:bodyPr/>
          <a:lstStyle/>
          <a:p>
            <a:endParaRPr lang="en-GB"/>
          </a:p>
        </p:txBody>
      </p:sp>
      <p:sp>
        <p:nvSpPr>
          <p:cNvPr id="33" name="Text 30">
            <a:extLst>
              <a:ext uri="{FF2B5EF4-FFF2-40B4-BE49-F238E27FC236}">
                <a16:creationId xmlns:a16="http://schemas.microsoft.com/office/drawing/2014/main" id="{9A7653CB-9F55-843D-AEBA-6CC9EB8E1A61}"/>
              </a:ext>
            </a:extLst>
          </p:cNvPr>
          <p:cNvSpPr/>
          <p:nvPr/>
        </p:nvSpPr>
        <p:spPr>
          <a:xfrm>
            <a:off x="6659920" y="4970184"/>
            <a:ext cx="436584"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Stable</a:t>
            </a:r>
            <a:endParaRPr lang="en-GB" sz="1600">
              <a:latin typeface="Calibri"/>
              <a:ea typeface="Calibri"/>
              <a:cs typeface="Calibri"/>
            </a:endParaRPr>
          </a:p>
        </p:txBody>
      </p:sp>
      <p:pic>
        <p:nvPicPr>
          <p:cNvPr id="59" name="图片 58" descr="图表, 条形图&#10;&#10;AI 生成的内容可能不正确。">
            <a:extLst>
              <a:ext uri="{FF2B5EF4-FFF2-40B4-BE49-F238E27FC236}">
                <a16:creationId xmlns:a16="http://schemas.microsoft.com/office/drawing/2014/main" id="{3FE0582C-753D-5B47-9F88-E801F53879AB}"/>
              </a:ext>
            </a:extLst>
          </p:cNvPr>
          <p:cNvPicPr>
            <a:picLocks noChangeAspect="1"/>
          </p:cNvPicPr>
          <p:nvPr/>
        </p:nvPicPr>
        <p:blipFill>
          <a:blip r:embed="rId3"/>
          <a:stretch>
            <a:fillRect/>
          </a:stretch>
        </p:blipFill>
        <p:spPr>
          <a:xfrm>
            <a:off x="228599" y="1159600"/>
            <a:ext cx="7085958" cy="2423317"/>
          </a:xfrm>
          <a:prstGeom prst="rect">
            <a:avLst/>
          </a:prstGeom>
        </p:spPr>
      </p:pic>
      <p:sp>
        <p:nvSpPr>
          <p:cNvPr id="6" name="Shape 5">
            <a:extLst>
              <a:ext uri="{FF2B5EF4-FFF2-40B4-BE49-F238E27FC236}">
                <a16:creationId xmlns:a16="http://schemas.microsoft.com/office/drawing/2014/main" id="{4E68C645-2327-869F-9665-5B3C0CEB83F6}"/>
              </a:ext>
            </a:extLst>
          </p:cNvPr>
          <p:cNvSpPr/>
          <p:nvPr/>
        </p:nvSpPr>
        <p:spPr>
          <a:xfrm>
            <a:off x="2146535" y="5446179"/>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7" name="Shape 6">
            <a:extLst>
              <a:ext uri="{FF2B5EF4-FFF2-40B4-BE49-F238E27FC236}">
                <a16:creationId xmlns:a16="http://schemas.microsoft.com/office/drawing/2014/main" id="{9B823A63-D6DE-0CE0-59EB-E4E4409A3395}"/>
              </a:ext>
            </a:extLst>
          </p:cNvPr>
          <p:cNvSpPr/>
          <p:nvPr/>
        </p:nvSpPr>
        <p:spPr>
          <a:xfrm>
            <a:off x="2146535" y="5446179"/>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C00000"/>
          </a:solidFill>
          <a:ln/>
        </p:spPr>
        <p:txBody>
          <a:bodyPr/>
          <a:lstStyle/>
          <a:p>
            <a:endParaRPr lang="en-GB"/>
          </a:p>
        </p:txBody>
      </p:sp>
      <p:sp>
        <p:nvSpPr>
          <p:cNvPr id="58" name="Shape 7">
            <a:extLst>
              <a:ext uri="{FF2B5EF4-FFF2-40B4-BE49-F238E27FC236}">
                <a16:creationId xmlns:a16="http://schemas.microsoft.com/office/drawing/2014/main" id="{C95C15F2-16A8-1D3C-1B7D-BA623656F533}"/>
              </a:ext>
            </a:extLst>
          </p:cNvPr>
          <p:cNvSpPr/>
          <p:nvPr/>
        </p:nvSpPr>
        <p:spPr>
          <a:xfrm>
            <a:off x="2275893" y="5575537"/>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60" name="Text 8">
            <a:extLst>
              <a:ext uri="{FF2B5EF4-FFF2-40B4-BE49-F238E27FC236}">
                <a16:creationId xmlns:a16="http://schemas.microsoft.com/office/drawing/2014/main" id="{10AB285E-D1CA-5344-7640-8E7F3C553892}"/>
              </a:ext>
            </a:extLst>
          </p:cNvPr>
          <p:cNvSpPr/>
          <p:nvPr/>
        </p:nvSpPr>
        <p:spPr>
          <a:xfrm>
            <a:off x="2421421" y="5543198"/>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 </a:t>
            </a:r>
            <a:r>
              <a:rPr lang="en-GB" sz="1019" b="1">
                <a:latin typeface="Calibri"/>
                <a:ea typeface="Calibri"/>
                <a:cs typeface="Calibri"/>
              </a:rPr>
              <a:t>&amp;</a:t>
            </a:r>
            <a:endParaRPr lang="en-GB" sz="1600">
              <a:latin typeface="Calibri"/>
              <a:ea typeface="Calibri"/>
              <a:cs typeface="Calibri"/>
            </a:endParaRPr>
          </a:p>
        </p:txBody>
      </p:sp>
      <p:sp>
        <p:nvSpPr>
          <p:cNvPr id="61" name="Shape 9">
            <a:extLst>
              <a:ext uri="{FF2B5EF4-FFF2-40B4-BE49-F238E27FC236}">
                <a16:creationId xmlns:a16="http://schemas.microsoft.com/office/drawing/2014/main" id="{24B901BF-54C3-6798-DB08-BC1F713D4CFA}"/>
              </a:ext>
            </a:extLst>
          </p:cNvPr>
          <p:cNvSpPr/>
          <p:nvPr/>
        </p:nvSpPr>
        <p:spPr>
          <a:xfrm>
            <a:off x="2259723" y="580191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2" name="Text 10">
            <a:extLst>
              <a:ext uri="{FF2B5EF4-FFF2-40B4-BE49-F238E27FC236}">
                <a16:creationId xmlns:a16="http://schemas.microsoft.com/office/drawing/2014/main" id="{126A5F46-E084-8F21-5413-CF1EDC6E8D1B}"/>
              </a:ext>
            </a:extLst>
          </p:cNvPr>
          <p:cNvSpPr/>
          <p:nvPr/>
        </p:nvSpPr>
        <p:spPr>
          <a:xfrm>
            <a:off x="2292063" y="5850423"/>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63" name="Text 11">
            <a:extLst>
              <a:ext uri="{FF2B5EF4-FFF2-40B4-BE49-F238E27FC236}">
                <a16:creationId xmlns:a16="http://schemas.microsoft.com/office/drawing/2014/main" id="{84D517D9-96E7-CD36-7A85-1530B94374DD}"/>
              </a:ext>
            </a:extLst>
          </p:cNvPr>
          <p:cNvSpPr/>
          <p:nvPr/>
        </p:nvSpPr>
        <p:spPr>
          <a:xfrm>
            <a:off x="4728517" y="5834253"/>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0.7 days/yr</a:t>
            </a:r>
            <a:endParaRPr lang="en-GB" sz="1600">
              <a:latin typeface="Calibri"/>
              <a:ea typeface="Calibri"/>
              <a:cs typeface="Calibri"/>
            </a:endParaRPr>
          </a:p>
        </p:txBody>
      </p:sp>
      <p:sp>
        <p:nvSpPr>
          <p:cNvPr id="64" name="Shape 12">
            <a:extLst>
              <a:ext uri="{FF2B5EF4-FFF2-40B4-BE49-F238E27FC236}">
                <a16:creationId xmlns:a16="http://schemas.microsoft.com/office/drawing/2014/main" id="{36DB79E3-4788-BCB8-9D57-E15EC3C3BA56}"/>
              </a:ext>
            </a:extLst>
          </p:cNvPr>
          <p:cNvSpPr/>
          <p:nvPr/>
        </p:nvSpPr>
        <p:spPr>
          <a:xfrm>
            <a:off x="2259723" y="6060630"/>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5" name="Text 13">
            <a:extLst>
              <a:ext uri="{FF2B5EF4-FFF2-40B4-BE49-F238E27FC236}">
                <a16:creationId xmlns:a16="http://schemas.microsoft.com/office/drawing/2014/main" id="{2907370C-EC11-0988-7CD4-537D5B9E4D5A}"/>
              </a:ext>
            </a:extLst>
          </p:cNvPr>
          <p:cNvSpPr/>
          <p:nvPr/>
        </p:nvSpPr>
        <p:spPr>
          <a:xfrm>
            <a:off x="2292063" y="6109139"/>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66" name="Text 14">
            <a:extLst>
              <a:ext uri="{FF2B5EF4-FFF2-40B4-BE49-F238E27FC236}">
                <a16:creationId xmlns:a16="http://schemas.microsoft.com/office/drawing/2014/main" id="{7EDAD22A-8C62-5E39-07A1-CAAB7AE2232B}"/>
              </a:ext>
            </a:extLst>
          </p:cNvPr>
          <p:cNvSpPr/>
          <p:nvPr/>
        </p:nvSpPr>
        <p:spPr>
          <a:xfrm>
            <a:off x="4715316" y="6092969"/>
            <a:ext cx="719554" cy="161698"/>
          </a:xfrm>
          <a:prstGeom prst="rect">
            <a:avLst/>
          </a:prstGeom>
          <a:noFill/>
          <a:ln/>
        </p:spPr>
        <p:txBody>
          <a:bodyPr wrap="square" lIns="0" tIns="0" rIns="0" bIns="0" rtlCol="0" anchor="ctr"/>
          <a:lstStyle/>
          <a:p>
            <a:pPr>
              <a:lnSpc>
                <a:spcPct val="120000"/>
              </a:lnSpc>
            </a:pPr>
            <a:r>
              <a:rPr lang="en-GB" sz="891" b="1">
                <a:solidFill>
                  <a:srgbClr val="C00000"/>
                </a:solidFill>
                <a:latin typeface="Calibri"/>
                <a:ea typeface="Calibri"/>
                <a:cs typeface="Calibri"/>
              </a:rPr>
              <a:t>~3.4 days/yr</a:t>
            </a:r>
            <a:endParaRPr lang="en-GB" sz="1600">
              <a:solidFill>
                <a:srgbClr val="C00000"/>
              </a:solidFill>
              <a:latin typeface="Calibri"/>
              <a:ea typeface="Calibri"/>
              <a:cs typeface="Calibri"/>
            </a:endParaRPr>
          </a:p>
        </p:txBody>
      </p:sp>
      <p:sp>
        <p:nvSpPr>
          <p:cNvPr id="67" name="Shape 15">
            <a:extLst>
              <a:ext uri="{FF2B5EF4-FFF2-40B4-BE49-F238E27FC236}">
                <a16:creationId xmlns:a16="http://schemas.microsoft.com/office/drawing/2014/main" id="{9E508EB0-1D7D-CCD2-D38D-D0C2127D52E8}"/>
              </a:ext>
            </a:extLst>
          </p:cNvPr>
          <p:cNvSpPr/>
          <p:nvPr/>
        </p:nvSpPr>
        <p:spPr>
          <a:xfrm>
            <a:off x="2263766" y="6323388"/>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C00000">
              <a:alpha val="10196"/>
            </a:srgbClr>
          </a:solidFill>
          <a:ln w="12700">
            <a:solidFill>
              <a:srgbClr val="C00000"/>
            </a:solidFill>
            <a:prstDash val="solid"/>
          </a:ln>
        </p:spPr>
        <p:txBody>
          <a:bodyPr/>
          <a:lstStyle/>
          <a:p>
            <a:endParaRPr lang="en-GB"/>
          </a:p>
        </p:txBody>
      </p:sp>
      <p:sp>
        <p:nvSpPr>
          <p:cNvPr id="68" name="Text 16">
            <a:extLst>
              <a:ext uri="{FF2B5EF4-FFF2-40B4-BE49-F238E27FC236}">
                <a16:creationId xmlns:a16="http://schemas.microsoft.com/office/drawing/2014/main" id="{EF35A42A-6AD7-381C-FF24-CF33E2826621}"/>
              </a:ext>
            </a:extLst>
          </p:cNvPr>
          <p:cNvSpPr/>
          <p:nvPr/>
        </p:nvSpPr>
        <p:spPr>
          <a:xfrm>
            <a:off x="2300148" y="6392110"/>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69" name="Text 17">
            <a:extLst>
              <a:ext uri="{FF2B5EF4-FFF2-40B4-BE49-F238E27FC236}">
                <a16:creationId xmlns:a16="http://schemas.microsoft.com/office/drawing/2014/main" id="{000D4004-7551-1E31-5158-5CA03E3386B4}"/>
              </a:ext>
            </a:extLst>
          </p:cNvPr>
          <p:cNvSpPr/>
          <p:nvPr/>
        </p:nvSpPr>
        <p:spPr>
          <a:xfrm>
            <a:off x="5146910" y="6359770"/>
            <a:ext cx="282971" cy="194037"/>
          </a:xfrm>
          <a:prstGeom prst="rect">
            <a:avLst/>
          </a:prstGeom>
          <a:noFill/>
          <a:ln/>
        </p:spPr>
        <p:txBody>
          <a:bodyPr wrap="square" lIns="0" tIns="0" rIns="0" bIns="0" rtlCol="0" anchor="ctr"/>
          <a:lstStyle/>
          <a:p>
            <a:pPr>
              <a:lnSpc>
                <a:spcPct val="130000"/>
              </a:lnSpc>
            </a:pPr>
            <a:r>
              <a:rPr lang="en-GB" sz="1019" b="1">
                <a:solidFill>
                  <a:srgbClr val="C00000"/>
                </a:solidFill>
                <a:latin typeface="Calibri"/>
                <a:ea typeface="Calibri"/>
                <a:cs typeface="Calibri"/>
              </a:rPr>
              <a:t>~5×</a:t>
            </a:r>
            <a:endParaRPr lang="en-GB" sz="1600">
              <a:solidFill>
                <a:srgbClr val="C00000"/>
              </a:solidFill>
              <a:latin typeface="Calibri"/>
              <a:ea typeface="Calibri"/>
              <a:cs typeface="Calibri"/>
            </a:endParaRPr>
          </a:p>
        </p:txBody>
      </p:sp>
      <p:sp>
        <p:nvSpPr>
          <p:cNvPr id="70" name="Shape 20">
            <a:extLst>
              <a:ext uri="{FF2B5EF4-FFF2-40B4-BE49-F238E27FC236}">
                <a16:creationId xmlns:a16="http://schemas.microsoft.com/office/drawing/2014/main" id="{2CFB94A8-C43D-90A0-3F94-0838C796EAB2}"/>
              </a:ext>
            </a:extLst>
          </p:cNvPr>
          <p:cNvSpPr/>
          <p:nvPr/>
        </p:nvSpPr>
        <p:spPr>
          <a:xfrm>
            <a:off x="3722380" y="558766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71" name="Text 21">
            <a:extLst>
              <a:ext uri="{FF2B5EF4-FFF2-40B4-BE49-F238E27FC236}">
                <a16:creationId xmlns:a16="http://schemas.microsoft.com/office/drawing/2014/main" id="{D3EBD387-FB81-87C0-537D-8785AC1B8107}"/>
              </a:ext>
            </a:extLst>
          </p:cNvPr>
          <p:cNvSpPr/>
          <p:nvPr/>
        </p:nvSpPr>
        <p:spPr>
          <a:xfrm>
            <a:off x="3867908" y="5537741"/>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32" name="Shape 5">
            <a:extLst>
              <a:ext uri="{FF2B5EF4-FFF2-40B4-BE49-F238E27FC236}">
                <a16:creationId xmlns:a16="http://schemas.microsoft.com/office/drawing/2014/main" id="{90EEDB4E-3105-968D-E9AA-F3737F09ECAB}"/>
              </a:ext>
            </a:extLst>
          </p:cNvPr>
          <p:cNvSpPr/>
          <p:nvPr/>
        </p:nvSpPr>
        <p:spPr>
          <a:xfrm>
            <a:off x="7829758" y="615621"/>
            <a:ext cx="3877149" cy="3288570"/>
          </a:xfrm>
          <a:custGeom>
            <a:avLst/>
            <a:gdLst/>
            <a:ahLst/>
            <a:cxnLst/>
            <a:rect l="l" t="t" r="r" b="b"/>
            <a:pathLst>
              <a:path w="3877149" h="3288570">
                <a:moveTo>
                  <a:pt x="112107" y="0"/>
                </a:moveTo>
                <a:lnTo>
                  <a:pt x="3765042" y="0"/>
                </a:lnTo>
                <a:cubicBezTo>
                  <a:pt x="3826916" y="0"/>
                  <a:pt x="3877149" y="50234"/>
                  <a:pt x="3877149" y="112107"/>
                </a:cubicBezTo>
                <a:lnTo>
                  <a:pt x="3877149" y="3176463"/>
                </a:lnTo>
                <a:cubicBezTo>
                  <a:pt x="3877149" y="3238378"/>
                  <a:pt x="3826957" y="3288570"/>
                  <a:pt x="3765042" y="3288570"/>
                </a:cubicBezTo>
                <a:lnTo>
                  <a:pt x="112107" y="3288570"/>
                </a:lnTo>
                <a:cubicBezTo>
                  <a:pt x="50234" y="3288570"/>
                  <a:pt x="0" y="3238336"/>
                  <a:pt x="0" y="3176463"/>
                </a:cubicBezTo>
                <a:lnTo>
                  <a:pt x="0" y="112107"/>
                </a:lnTo>
                <a:cubicBezTo>
                  <a:pt x="0" y="50192"/>
                  <a:pt x="50192" y="0"/>
                  <a:pt x="112107" y="0"/>
                </a:cubicBezTo>
                <a:close/>
              </a:path>
            </a:pathLst>
          </a:custGeom>
          <a:gradFill flip="none" rotWithShape="1">
            <a:gsLst>
              <a:gs pos="0">
                <a:srgbClr val="2C5F5D"/>
              </a:gs>
              <a:gs pos="100000">
                <a:srgbClr val="5A7A79"/>
              </a:gs>
            </a:gsLst>
            <a:lin ang="2700000" scaled="1"/>
          </a:gradFill>
          <a:ln/>
          <a:effectLst>
            <a:outerShdw blurRad="28028" dist="9343" dir="5400000" algn="bl" rotWithShape="0">
              <a:srgbClr val="000000">
                <a:alpha val="10196"/>
              </a:srgbClr>
            </a:outerShdw>
          </a:effectLst>
        </p:spPr>
        <p:txBody>
          <a:bodyPr/>
          <a:lstStyle/>
          <a:p>
            <a:endParaRPr lang="en-GB"/>
          </a:p>
        </p:txBody>
      </p:sp>
      <p:sp>
        <p:nvSpPr>
          <p:cNvPr id="72" name="Shape 6">
            <a:extLst>
              <a:ext uri="{FF2B5EF4-FFF2-40B4-BE49-F238E27FC236}">
                <a16:creationId xmlns:a16="http://schemas.microsoft.com/office/drawing/2014/main" id="{519F8B93-1594-0E8D-E036-396708722C2C}"/>
              </a:ext>
            </a:extLst>
          </p:cNvPr>
          <p:cNvSpPr/>
          <p:nvPr/>
        </p:nvSpPr>
        <p:spPr>
          <a:xfrm>
            <a:off x="8002595" y="811815"/>
            <a:ext cx="168166" cy="168166"/>
          </a:xfrm>
          <a:custGeom>
            <a:avLst/>
            <a:gdLst/>
            <a:ahLst/>
            <a:cxnLst/>
            <a:rect l="l" t="t" r="r" b="b"/>
            <a:pathLst>
              <a:path w="168166" h="168166">
                <a:moveTo>
                  <a:pt x="10510" y="10510"/>
                </a:moveTo>
                <a:cubicBezTo>
                  <a:pt x="16324" y="10510"/>
                  <a:pt x="21021" y="15207"/>
                  <a:pt x="21021" y="21021"/>
                </a:cubicBezTo>
                <a:lnTo>
                  <a:pt x="21021" y="131379"/>
                </a:lnTo>
                <a:cubicBezTo>
                  <a:pt x="21021" y="134270"/>
                  <a:pt x="23386" y="136634"/>
                  <a:pt x="26276" y="136634"/>
                </a:cubicBezTo>
                <a:lnTo>
                  <a:pt x="157655" y="136634"/>
                </a:lnTo>
                <a:cubicBezTo>
                  <a:pt x="163469" y="136634"/>
                  <a:pt x="168166" y="141331"/>
                  <a:pt x="168166" y="147145"/>
                </a:cubicBezTo>
                <a:cubicBezTo>
                  <a:pt x="168166" y="152958"/>
                  <a:pt x="163469" y="157655"/>
                  <a:pt x="157655" y="157655"/>
                </a:cubicBezTo>
                <a:lnTo>
                  <a:pt x="26276" y="157655"/>
                </a:lnTo>
                <a:cubicBezTo>
                  <a:pt x="11758" y="157655"/>
                  <a:pt x="0" y="145897"/>
                  <a:pt x="0" y="131379"/>
                </a:cubicBezTo>
                <a:lnTo>
                  <a:pt x="0" y="21021"/>
                </a:lnTo>
                <a:cubicBezTo>
                  <a:pt x="0" y="15207"/>
                  <a:pt x="4697" y="10510"/>
                  <a:pt x="10510" y="10510"/>
                </a:cubicBezTo>
                <a:close/>
                <a:moveTo>
                  <a:pt x="42041" y="31531"/>
                </a:moveTo>
                <a:cubicBezTo>
                  <a:pt x="42041" y="25717"/>
                  <a:pt x="46738" y="21021"/>
                  <a:pt x="52552" y="21021"/>
                </a:cubicBezTo>
                <a:lnTo>
                  <a:pt x="115614" y="21021"/>
                </a:lnTo>
                <a:cubicBezTo>
                  <a:pt x="121427" y="21021"/>
                  <a:pt x="126124" y="25717"/>
                  <a:pt x="126124" y="31531"/>
                </a:cubicBezTo>
                <a:cubicBezTo>
                  <a:pt x="126124" y="37345"/>
                  <a:pt x="121427" y="42041"/>
                  <a:pt x="115614" y="42041"/>
                </a:cubicBezTo>
                <a:lnTo>
                  <a:pt x="52552" y="42041"/>
                </a:lnTo>
                <a:cubicBezTo>
                  <a:pt x="46738" y="42041"/>
                  <a:pt x="42041" y="37345"/>
                  <a:pt x="42041" y="31531"/>
                </a:cubicBezTo>
                <a:close/>
                <a:moveTo>
                  <a:pt x="52552" y="57807"/>
                </a:moveTo>
                <a:lnTo>
                  <a:pt x="94593" y="57807"/>
                </a:lnTo>
                <a:cubicBezTo>
                  <a:pt x="100407" y="57807"/>
                  <a:pt x="105103" y="62504"/>
                  <a:pt x="105103" y="68317"/>
                </a:cubicBezTo>
                <a:cubicBezTo>
                  <a:pt x="105103" y="74131"/>
                  <a:pt x="100407" y="78828"/>
                  <a:pt x="94593" y="78828"/>
                </a:cubicBezTo>
                <a:lnTo>
                  <a:pt x="52552" y="78828"/>
                </a:lnTo>
                <a:cubicBezTo>
                  <a:pt x="46738" y="78828"/>
                  <a:pt x="42041" y="74131"/>
                  <a:pt x="42041" y="68317"/>
                </a:cubicBezTo>
                <a:cubicBezTo>
                  <a:pt x="42041" y="62504"/>
                  <a:pt x="46738" y="57807"/>
                  <a:pt x="52552" y="57807"/>
                </a:cubicBezTo>
                <a:close/>
                <a:moveTo>
                  <a:pt x="52552" y="94593"/>
                </a:moveTo>
                <a:lnTo>
                  <a:pt x="136634" y="94593"/>
                </a:lnTo>
                <a:cubicBezTo>
                  <a:pt x="142448" y="94593"/>
                  <a:pt x="147145" y="99290"/>
                  <a:pt x="147145" y="105103"/>
                </a:cubicBezTo>
                <a:cubicBezTo>
                  <a:pt x="147145" y="110917"/>
                  <a:pt x="142448" y="115614"/>
                  <a:pt x="136634" y="115614"/>
                </a:cubicBezTo>
                <a:lnTo>
                  <a:pt x="52552" y="115614"/>
                </a:lnTo>
                <a:cubicBezTo>
                  <a:pt x="46738" y="115614"/>
                  <a:pt x="42041" y="110917"/>
                  <a:pt x="42041" y="105103"/>
                </a:cubicBezTo>
                <a:cubicBezTo>
                  <a:pt x="42041" y="99290"/>
                  <a:pt x="46738" y="94593"/>
                  <a:pt x="52552" y="94593"/>
                </a:cubicBezTo>
                <a:close/>
              </a:path>
            </a:pathLst>
          </a:custGeom>
          <a:solidFill>
            <a:srgbClr val="FFFFFF"/>
          </a:solidFill>
          <a:ln/>
        </p:spPr>
        <p:txBody>
          <a:bodyPr/>
          <a:lstStyle/>
          <a:p>
            <a:endParaRPr lang="en-GB"/>
          </a:p>
        </p:txBody>
      </p:sp>
      <p:sp>
        <p:nvSpPr>
          <p:cNvPr id="73" name="Text 7">
            <a:extLst>
              <a:ext uri="{FF2B5EF4-FFF2-40B4-BE49-F238E27FC236}">
                <a16:creationId xmlns:a16="http://schemas.microsoft.com/office/drawing/2014/main" id="{6238C5E5-85B0-5BA1-0F9C-C97B5637198B}"/>
              </a:ext>
            </a:extLst>
          </p:cNvPr>
          <p:cNvSpPr/>
          <p:nvPr/>
        </p:nvSpPr>
        <p:spPr>
          <a:xfrm>
            <a:off x="8194117" y="765102"/>
            <a:ext cx="3447393" cy="261591"/>
          </a:xfrm>
          <a:prstGeom prst="rect">
            <a:avLst/>
          </a:prstGeom>
          <a:noFill/>
          <a:ln/>
        </p:spPr>
        <p:txBody>
          <a:bodyPr wrap="square" lIns="0" tIns="0" rIns="0" bIns="0" rtlCol="0" anchor="ctr"/>
          <a:lstStyle/>
          <a:p>
            <a:pPr>
              <a:lnSpc>
                <a:spcPct val="130000"/>
              </a:lnSpc>
            </a:pPr>
            <a:r>
              <a:rPr lang="en-GB" sz="1324" b="1">
                <a:solidFill>
                  <a:srgbClr val="FFFFFF"/>
                </a:solidFill>
                <a:latin typeface="Calibri"/>
                <a:ea typeface="Calibri"/>
                <a:cs typeface="Calibri"/>
              </a:rPr>
              <a:t>Period-by-Period Analysis</a:t>
            </a:r>
            <a:endParaRPr lang="en-GB" sz="1600">
              <a:latin typeface="Calibri"/>
              <a:ea typeface="Calibri"/>
              <a:cs typeface="Calibri"/>
            </a:endParaRPr>
          </a:p>
        </p:txBody>
      </p:sp>
      <p:sp>
        <p:nvSpPr>
          <p:cNvPr id="74" name="Shape 8">
            <a:extLst>
              <a:ext uri="{FF2B5EF4-FFF2-40B4-BE49-F238E27FC236}">
                <a16:creationId xmlns:a16="http://schemas.microsoft.com/office/drawing/2014/main" id="{C2BDBC91-9FE8-5088-2DA8-F22B6789289B}"/>
              </a:ext>
            </a:extLst>
          </p:cNvPr>
          <p:cNvSpPr/>
          <p:nvPr/>
        </p:nvSpPr>
        <p:spPr>
          <a:xfrm>
            <a:off x="7979239" y="1101433"/>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75" name="Text 9">
            <a:extLst>
              <a:ext uri="{FF2B5EF4-FFF2-40B4-BE49-F238E27FC236}">
                <a16:creationId xmlns:a16="http://schemas.microsoft.com/office/drawing/2014/main" id="{9F054175-2F24-0CA7-8E63-FB7C020828B3}"/>
              </a:ext>
            </a:extLst>
          </p:cNvPr>
          <p:cNvSpPr/>
          <p:nvPr/>
        </p:nvSpPr>
        <p:spPr>
          <a:xfrm>
            <a:off x="8035294" y="1157488"/>
            <a:ext cx="747402"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2006-2020</a:t>
            </a:r>
            <a:endParaRPr lang="en-GB" sz="1600">
              <a:latin typeface="Calibri"/>
              <a:ea typeface="Calibri"/>
              <a:cs typeface="Calibri"/>
            </a:endParaRPr>
          </a:p>
        </p:txBody>
      </p:sp>
      <p:sp>
        <p:nvSpPr>
          <p:cNvPr id="76" name="Shape 10">
            <a:extLst>
              <a:ext uri="{FF2B5EF4-FFF2-40B4-BE49-F238E27FC236}">
                <a16:creationId xmlns:a16="http://schemas.microsoft.com/office/drawing/2014/main" id="{E77AB17A-1032-71C4-8469-34C1C193E4F9}"/>
              </a:ext>
            </a:extLst>
          </p:cNvPr>
          <p:cNvSpPr/>
          <p:nvPr/>
        </p:nvSpPr>
        <p:spPr>
          <a:xfrm>
            <a:off x="10917975" y="1157488"/>
            <a:ext cx="579237" cy="186851"/>
          </a:xfrm>
          <a:custGeom>
            <a:avLst/>
            <a:gdLst/>
            <a:ahLst/>
            <a:cxnLst/>
            <a:rect l="l" t="t" r="r" b="b"/>
            <a:pathLst>
              <a:path w="579237" h="186851">
                <a:moveTo>
                  <a:pt x="37370" y="0"/>
                </a:moveTo>
                <a:lnTo>
                  <a:pt x="541867" y="0"/>
                </a:lnTo>
                <a:cubicBezTo>
                  <a:pt x="562506" y="0"/>
                  <a:pt x="579237" y="16731"/>
                  <a:pt x="579237" y="37370"/>
                </a:cubicBezTo>
                <a:lnTo>
                  <a:pt x="579237" y="149480"/>
                </a:lnTo>
                <a:cubicBezTo>
                  <a:pt x="579237" y="170119"/>
                  <a:pt x="562506" y="186851"/>
                  <a:pt x="541867"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77" name="Text 11">
            <a:extLst>
              <a:ext uri="{FF2B5EF4-FFF2-40B4-BE49-F238E27FC236}">
                <a16:creationId xmlns:a16="http://schemas.microsoft.com/office/drawing/2014/main" id="{D929908B-99D3-5ECA-1B8A-E2465167BEC3}"/>
              </a:ext>
            </a:extLst>
          </p:cNvPr>
          <p:cNvSpPr/>
          <p:nvPr/>
        </p:nvSpPr>
        <p:spPr>
          <a:xfrm>
            <a:off x="10917975" y="1157488"/>
            <a:ext cx="635292"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Historical</a:t>
            </a:r>
            <a:endParaRPr lang="en-GB" sz="1600">
              <a:latin typeface="Calibri"/>
              <a:ea typeface="Calibri"/>
              <a:cs typeface="Calibri"/>
            </a:endParaRPr>
          </a:p>
        </p:txBody>
      </p:sp>
      <p:sp>
        <p:nvSpPr>
          <p:cNvPr id="78" name="Text 12">
            <a:extLst>
              <a:ext uri="{FF2B5EF4-FFF2-40B4-BE49-F238E27FC236}">
                <a16:creationId xmlns:a16="http://schemas.microsoft.com/office/drawing/2014/main" id="{3808FF28-A489-3199-6178-C0AC2C12E0DE}"/>
              </a:ext>
            </a:extLst>
          </p:cNvPr>
          <p:cNvSpPr/>
          <p:nvPr/>
        </p:nvSpPr>
        <p:spPr>
          <a:xfrm>
            <a:off x="8035294" y="1381709"/>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30 days | R95p: 9 days | Compound: 0.4 days</a:t>
            </a:r>
            <a:endParaRPr lang="en-GB" sz="1600">
              <a:latin typeface="Calibri"/>
              <a:ea typeface="Calibri"/>
              <a:cs typeface="Calibri"/>
            </a:endParaRPr>
          </a:p>
        </p:txBody>
      </p:sp>
      <p:sp>
        <p:nvSpPr>
          <p:cNvPr id="79" name="Shape 13">
            <a:extLst>
              <a:ext uri="{FF2B5EF4-FFF2-40B4-BE49-F238E27FC236}">
                <a16:creationId xmlns:a16="http://schemas.microsoft.com/office/drawing/2014/main" id="{2AB9BD34-AA25-9C34-2933-E498166B09E1}"/>
              </a:ext>
            </a:extLst>
          </p:cNvPr>
          <p:cNvSpPr/>
          <p:nvPr/>
        </p:nvSpPr>
        <p:spPr>
          <a:xfrm>
            <a:off x="7979239" y="1643300"/>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80" name="Text 14">
            <a:extLst>
              <a:ext uri="{FF2B5EF4-FFF2-40B4-BE49-F238E27FC236}">
                <a16:creationId xmlns:a16="http://schemas.microsoft.com/office/drawing/2014/main" id="{7289836E-E97C-0DC1-5F47-40A3D0B759E3}"/>
              </a:ext>
            </a:extLst>
          </p:cNvPr>
          <p:cNvSpPr/>
          <p:nvPr/>
        </p:nvSpPr>
        <p:spPr>
          <a:xfrm>
            <a:off x="8035294" y="1699355"/>
            <a:ext cx="71937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2021-2035</a:t>
            </a:r>
            <a:endParaRPr lang="en-GB" sz="1600">
              <a:latin typeface="Calibri"/>
              <a:ea typeface="Calibri"/>
              <a:cs typeface="Calibri"/>
            </a:endParaRPr>
          </a:p>
        </p:txBody>
      </p:sp>
      <p:sp>
        <p:nvSpPr>
          <p:cNvPr id="81" name="Shape 15">
            <a:extLst>
              <a:ext uri="{FF2B5EF4-FFF2-40B4-BE49-F238E27FC236}">
                <a16:creationId xmlns:a16="http://schemas.microsoft.com/office/drawing/2014/main" id="{B201C668-06A7-5310-DAC6-772593540262}"/>
              </a:ext>
            </a:extLst>
          </p:cNvPr>
          <p:cNvSpPr/>
          <p:nvPr/>
        </p:nvSpPr>
        <p:spPr>
          <a:xfrm>
            <a:off x="11096578" y="1699355"/>
            <a:ext cx="401729" cy="186851"/>
          </a:xfrm>
          <a:custGeom>
            <a:avLst/>
            <a:gdLst/>
            <a:ahLst/>
            <a:cxnLst/>
            <a:rect l="l" t="t" r="r" b="b"/>
            <a:pathLst>
              <a:path w="401729" h="186851">
                <a:moveTo>
                  <a:pt x="37370" y="0"/>
                </a:moveTo>
                <a:lnTo>
                  <a:pt x="364359" y="0"/>
                </a:lnTo>
                <a:cubicBezTo>
                  <a:pt x="384984" y="0"/>
                  <a:pt x="401729" y="16745"/>
                  <a:pt x="401729" y="37370"/>
                </a:cubicBezTo>
                <a:lnTo>
                  <a:pt x="401729" y="149480"/>
                </a:lnTo>
                <a:cubicBezTo>
                  <a:pt x="401729" y="170106"/>
                  <a:pt x="384984" y="186851"/>
                  <a:pt x="364359"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82" name="Text 16">
            <a:extLst>
              <a:ext uri="{FF2B5EF4-FFF2-40B4-BE49-F238E27FC236}">
                <a16:creationId xmlns:a16="http://schemas.microsoft.com/office/drawing/2014/main" id="{2BF38AA7-63EB-362F-7B5E-0529BF173A93}"/>
              </a:ext>
            </a:extLst>
          </p:cNvPr>
          <p:cNvSpPr/>
          <p:nvPr/>
        </p:nvSpPr>
        <p:spPr>
          <a:xfrm>
            <a:off x="11096578" y="1699355"/>
            <a:ext cx="457784"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Early</a:t>
            </a:r>
            <a:endParaRPr lang="en-GB" sz="1600">
              <a:latin typeface="Calibri"/>
              <a:ea typeface="Calibri"/>
              <a:cs typeface="Calibri"/>
            </a:endParaRPr>
          </a:p>
        </p:txBody>
      </p:sp>
      <p:sp>
        <p:nvSpPr>
          <p:cNvPr id="83" name="Text 17">
            <a:extLst>
              <a:ext uri="{FF2B5EF4-FFF2-40B4-BE49-F238E27FC236}">
                <a16:creationId xmlns:a16="http://schemas.microsoft.com/office/drawing/2014/main" id="{4F9994AD-4402-1372-158A-818742FA2F80}"/>
              </a:ext>
            </a:extLst>
          </p:cNvPr>
          <p:cNvSpPr/>
          <p:nvPr/>
        </p:nvSpPr>
        <p:spPr>
          <a:xfrm>
            <a:off x="8035294" y="1923575"/>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42 days | R95p: 11 days | Compound: 1.1  days</a:t>
            </a:r>
            <a:endParaRPr lang="en-GB" sz="1600">
              <a:latin typeface="Calibri"/>
              <a:ea typeface="Calibri"/>
              <a:cs typeface="Calibri"/>
            </a:endParaRPr>
          </a:p>
        </p:txBody>
      </p:sp>
      <p:sp>
        <p:nvSpPr>
          <p:cNvPr id="84" name="Shape 18">
            <a:extLst>
              <a:ext uri="{FF2B5EF4-FFF2-40B4-BE49-F238E27FC236}">
                <a16:creationId xmlns:a16="http://schemas.microsoft.com/office/drawing/2014/main" id="{29C3FF0C-C20B-2828-B45E-D0322406E29C}"/>
              </a:ext>
            </a:extLst>
          </p:cNvPr>
          <p:cNvSpPr/>
          <p:nvPr/>
        </p:nvSpPr>
        <p:spPr>
          <a:xfrm>
            <a:off x="7979239" y="2185166"/>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85" name="Text 19">
            <a:extLst>
              <a:ext uri="{FF2B5EF4-FFF2-40B4-BE49-F238E27FC236}">
                <a16:creationId xmlns:a16="http://schemas.microsoft.com/office/drawing/2014/main" id="{F870EDD1-29B5-47FD-E3BD-752168C88564}"/>
              </a:ext>
            </a:extLst>
          </p:cNvPr>
          <p:cNvSpPr/>
          <p:nvPr/>
        </p:nvSpPr>
        <p:spPr>
          <a:xfrm>
            <a:off x="8035294" y="2241221"/>
            <a:ext cx="747402"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2036-2050</a:t>
            </a:r>
            <a:endParaRPr lang="en-GB" sz="1600">
              <a:latin typeface="Calibri"/>
              <a:ea typeface="Calibri"/>
              <a:cs typeface="Calibri"/>
            </a:endParaRPr>
          </a:p>
        </p:txBody>
      </p:sp>
      <p:sp>
        <p:nvSpPr>
          <p:cNvPr id="86" name="Shape 20">
            <a:extLst>
              <a:ext uri="{FF2B5EF4-FFF2-40B4-BE49-F238E27FC236}">
                <a16:creationId xmlns:a16="http://schemas.microsoft.com/office/drawing/2014/main" id="{ECDCDCC0-E962-CC39-60FE-9E039C83BB09}"/>
              </a:ext>
            </a:extLst>
          </p:cNvPr>
          <p:cNvSpPr/>
          <p:nvPr/>
        </p:nvSpPr>
        <p:spPr>
          <a:xfrm>
            <a:off x="11157304" y="2241221"/>
            <a:ext cx="345674" cy="186851"/>
          </a:xfrm>
          <a:custGeom>
            <a:avLst/>
            <a:gdLst/>
            <a:ahLst/>
            <a:cxnLst/>
            <a:rect l="l" t="t" r="r" b="b"/>
            <a:pathLst>
              <a:path w="345674" h="186851">
                <a:moveTo>
                  <a:pt x="37370" y="0"/>
                </a:moveTo>
                <a:lnTo>
                  <a:pt x="308303" y="0"/>
                </a:lnTo>
                <a:cubicBezTo>
                  <a:pt x="328929" y="0"/>
                  <a:pt x="345674" y="16745"/>
                  <a:pt x="345674" y="37370"/>
                </a:cubicBezTo>
                <a:lnTo>
                  <a:pt x="345674" y="149480"/>
                </a:lnTo>
                <a:cubicBezTo>
                  <a:pt x="345674" y="170106"/>
                  <a:pt x="328929" y="186851"/>
                  <a:pt x="308303"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87" name="Text 21">
            <a:extLst>
              <a:ext uri="{FF2B5EF4-FFF2-40B4-BE49-F238E27FC236}">
                <a16:creationId xmlns:a16="http://schemas.microsoft.com/office/drawing/2014/main" id="{D0885625-0D42-9713-9A3D-D0A12D921C8A}"/>
              </a:ext>
            </a:extLst>
          </p:cNvPr>
          <p:cNvSpPr/>
          <p:nvPr/>
        </p:nvSpPr>
        <p:spPr>
          <a:xfrm>
            <a:off x="11157304" y="2241221"/>
            <a:ext cx="401729"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Mid</a:t>
            </a:r>
            <a:endParaRPr lang="en-GB" sz="1600">
              <a:latin typeface="Calibri"/>
              <a:ea typeface="Calibri"/>
              <a:cs typeface="Calibri"/>
            </a:endParaRPr>
          </a:p>
        </p:txBody>
      </p:sp>
      <p:sp>
        <p:nvSpPr>
          <p:cNvPr id="88" name="Text 22">
            <a:extLst>
              <a:ext uri="{FF2B5EF4-FFF2-40B4-BE49-F238E27FC236}">
                <a16:creationId xmlns:a16="http://schemas.microsoft.com/office/drawing/2014/main" id="{73961CD4-CC34-12B3-2CD2-C578657FBEEA}"/>
              </a:ext>
            </a:extLst>
          </p:cNvPr>
          <p:cNvSpPr/>
          <p:nvPr/>
        </p:nvSpPr>
        <p:spPr>
          <a:xfrm>
            <a:off x="8035294" y="2465442"/>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61 days | R95p: 9.8 days | Compound: 1.4 days</a:t>
            </a:r>
            <a:endParaRPr lang="en-GB" sz="1600">
              <a:latin typeface="Calibri"/>
              <a:ea typeface="Calibri"/>
              <a:cs typeface="Calibri"/>
            </a:endParaRPr>
          </a:p>
        </p:txBody>
      </p:sp>
      <p:sp>
        <p:nvSpPr>
          <p:cNvPr id="89" name="Shape 23">
            <a:extLst>
              <a:ext uri="{FF2B5EF4-FFF2-40B4-BE49-F238E27FC236}">
                <a16:creationId xmlns:a16="http://schemas.microsoft.com/office/drawing/2014/main" id="{75A9BFBF-9BCE-732B-B175-EC7BDF52F6C1}"/>
              </a:ext>
            </a:extLst>
          </p:cNvPr>
          <p:cNvSpPr/>
          <p:nvPr/>
        </p:nvSpPr>
        <p:spPr>
          <a:xfrm>
            <a:off x="7979239" y="2727033"/>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90" name="Text 24">
            <a:extLst>
              <a:ext uri="{FF2B5EF4-FFF2-40B4-BE49-F238E27FC236}">
                <a16:creationId xmlns:a16="http://schemas.microsoft.com/office/drawing/2014/main" id="{2F2377CE-E2E2-237F-05F8-BDDD496D0417}"/>
              </a:ext>
            </a:extLst>
          </p:cNvPr>
          <p:cNvSpPr/>
          <p:nvPr/>
        </p:nvSpPr>
        <p:spPr>
          <a:xfrm>
            <a:off x="8035294" y="2783088"/>
            <a:ext cx="71937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2051-2065</a:t>
            </a:r>
            <a:endParaRPr lang="en-GB" sz="1600">
              <a:latin typeface="Calibri"/>
              <a:ea typeface="Calibri"/>
              <a:cs typeface="Calibri"/>
            </a:endParaRPr>
          </a:p>
        </p:txBody>
      </p:sp>
      <p:sp>
        <p:nvSpPr>
          <p:cNvPr id="91" name="Shape 25">
            <a:extLst>
              <a:ext uri="{FF2B5EF4-FFF2-40B4-BE49-F238E27FC236}">
                <a16:creationId xmlns:a16="http://schemas.microsoft.com/office/drawing/2014/main" id="{B37607CE-A429-CCD3-3061-A7F320B1EFDB}"/>
              </a:ext>
            </a:extLst>
          </p:cNvPr>
          <p:cNvSpPr/>
          <p:nvPr/>
        </p:nvSpPr>
        <p:spPr>
          <a:xfrm>
            <a:off x="11124605" y="2783088"/>
            <a:ext cx="373701" cy="186851"/>
          </a:xfrm>
          <a:custGeom>
            <a:avLst/>
            <a:gdLst/>
            <a:ahLst/>
            <a:cxnLst/>
            <a:rect l="l" t="t" r="r" b="b"/>
            <a:pathLst>
              <a:path w="373701" h="186851">
                <a:moveTo>
                  <a:pt x="37370" y="0"/>
                </a:moveTo>
                <a:lnTo>
                  <a:pt x="336331" y="0"/>
                </a:lnTo>
                <a:cubicBezTo>
                  <a:pt x="356956" y="0"/>
                  <a:pt x="373701" y="16745"/>
                  <a:pt x="373701" y="37370"/>
                </a:cubicBezTo>
                <a:lnTo>
                  <a:pt x="373701" y="149480"/>
                </a:lnTo>
                <a:cubicBezTo>
                  <a:pt x="373701" y="170106"/>
                  <a:pt x="356956" y="186851"/>
                  <a:pt x="336331"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92" name="Text 26">
            <a:extLst>
              <a:ext uri="{FF2B5EF4-FFF2-40B4-BE49-F238E27FC236}">
                <a16:creationId xmlns:a16="http://schemas.microsoft.com/office/drawing/2014/main" id="{7EEA1561-396E-E508-A409-80FF7FF216EE}"/>
              </a:ext>
            </a:extLst>
          </p:cNvPr>
          <p:cNvSpPr/>
          <p:nvPr/>
        </p:nvSpPr>
        <p:spPr>
          <a:xfrm>
            <a:off x="11124605" y="2783088"/>
            <a:ext cx="429756"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Late</a:t>
            </a:r>
            <a:endParaRPr lang="en-GB" sz="1600">
              <a:latin typeface="Calibri"/>
              <a:ea typeface="Calibri"/>
              <a:cs typeface="Calibri"/>
            </a:endParaRPr>
          </a:p>
        </p:txBody>
      </p:sp>
      <p:sp>
        <p:nvSpPr>
          <p:cNvPr id="93" name="Text 27">
            <a:extLst>
              <a:ext uri="{FF2B5EF4-FFF2-40B4-BE49-F238E27FC236}">
                <a16:creationId xmlns:a16="http://schemas.microsoft.com/office/drawing/2014/main" id="{4E0B632B-FF29-5474-7BD6-B025130FB4BB}"/>
              </a:ext>
            </a:extLst>
          </p:cNvPr>
          <p:cNvSpPr/>
          <p:nvPr/>
        </p:nvSpPr>
        <p:spPr>
          <a:xfrm>
            <a:off x="8035294" y="3007309"/>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108 days | R95p: 11.1 days | Compound: 3.4 days</a:t>
            </a:r>
            <a:endParaRPr lang="en-GB" sz="1600">
              <a:latin typeface="Calibri"/>
              <a:ea typeface="Calibri"/>
              <a:cs typeface="Calibri"/>
            </a:endParaRPr>
          </a:p>
        </p:txBody>
      </p:sp>
      <p:sp>
        <p:nvSpPr>
          <p:cNvPr id="94" name="Shape 28">
            <a:extLst>
              <a:ext uri="{FF2B5EF4-FFF2-40B4-BE49-F238E27FC236}">
                <a16:creationId xmlns:a16="http://schemas.microsoft.com/office/drawing/2014/main" id="{FDA96406-DD7E-F259-B73C-CE3D5010FFB4}"/>
              </a:ext>
            </a:extLst>
          </p:cNvPr>
          <p:cNvSpPr/>
          <p:nvPr/>
        </p:nvSpPr>
        <p:spPr>
          <a:xfrm>
            <a:off x="7979239" y="3268900"/>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95" name="Text 29">
            <a:extLst>
              <a:ext uri="{FF2B5EF4-FFF2-40B4-BE49-F238E27FC236}">
                <a16:creationId xmlns:a16="http://schemas.microsoft.com/office/drawing/2014/main" id="{34A4690C-6331-FFEF-375B-29B34B834BBF}"/>
              </a:ext>
            </a:extLst>
          </p:cNvPr>
          <p:cNvSpPr/>
          <p:nvPr/>
        </p:nvSpPr>
        <p:spPr>
          <a:xfrm>
            <a:off x="8035294" y="3324955"/>
            <a:ext cx="75674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2066-2080</a:t>
            </a:r>
            <a:endParaRPr lang="en-GB" sz="1600">
              <a:latin typeface="Calibri"/>
              <a:ea typeface="Calibri"/>
              <a:cs typeface="Calibri"/>
            </a:endParaRPr>
          </a:p>
        </p:txBody>
      </p:sp>
      <p:sp>
        <p:nvSpPr>
          <p:cNvPr id="96" name="Shape 30">
            <a:extLst>
              <a:ext uri="{FF2B5EF4-FFF2-40B4-BE49-F238E27FC236}">
                <a16:creationId xmlns:a16="http://schemas.microsoft.com/office/drawing/2014/main" id="{4C77A202-9C58-3DB5-F7F4-957F19C7CD6D}"/>
              </a:ext>
            </a:extLst>
          </p:cNvPr>
          <p:cNvSpPr/>
          <p:nvPr/>
        </p:nvSpPr>
        <p:spPr>
          <a:xfrm>
            <a:off x="10988920" y="3324955"/>
            <a:ext cx="513839" cy="186851"/>
          </a:xfrm>
          <a:custGeom>
            <a:avLst/>
            <a:gdLst/>
            <a:ahLst/>
            <a:cxnLst/>
            <a:rect l="l" t="t" r="r" b="b"/>
            <a:pathLst>
              <a:path w="513839" h="186851">
                <a:moveTo>
                  <a:pt x="37370" y="0"/>
                </a:moveTo>
                <a:lnTo>
                  <a:pt x="476469" y="0"/>
                </a:lnTo>
                <a:cubicBezTo>
                  <a:pt x="497108" y="0"/>
                  <a:pt x="513839" y="16731"/>
                  <a:pt x="513839" y="37370"/>
                </a:cubicBezTo>
                <a:lnTo>
                  <a:pt x="513839" y="149480"/>
                </a:lnTo>
                <a:cubicBezTo>
                  <a:pt x="513839" y="170119"/>
                  <a:pt x="497108" y="186851"/>
                  <a:pt x="476469" y="186851"/>
                </a:cubicBezTo>
                <a:lnTo>
                  <a:pt x="37370" y="186851"/>
                </a:lnTo>
                <a:cubicBezTo>
                  <a:pt x="16745" y="186851"/>
                  <a:pt x="0" y="170106"/>
                  <a:pt x="0" y="149480"/>
                </a:cubicBezTo>
                <a:lnTo>
                  <a:pt x="0" y="37370"/>
                </a:lnTo>
                <a:cubicBezTo>
                  <a:pt x="0" y="16745"/>
                  <a:pt x="16745" y="0"/>
                  <a:pt x="37370" y="0"/>
                </a:cubicBezTo>
                <a:close/>
              </a:path>
            </a:pathLst>
          </a:custGeom>
          <a:solidFill>
            <a:srgbClr val="B87B5C"/>
          </a:solidFill>
          <a:ln/>
        </p:spPr>
        <p:txBody>
          <a:bodyPr/>
          <a:lstStyle/>
          <a:p>
            <a:endParaRPr lang="en-GB"/>
          </a:p>
        </p:txBody>
      </p:sp>
      <p:sp>
        <p:nvSpPr>
          <p:cNvPr id="97" name="Text 31">
            <a:extLst>
              <a:ext uri="{FF2B5EF4-FFF2-40B4-BE49-F238E27FC236}">
                <a16:creationId xmlns:a16="http://schemas.microsoft.com/office/drawing/2014/main" id="{031D5A38-5C20-8DED-2205-3375D1B74E8F}"/>
              </a:ext>
            </a:extLst>
          </p:cNvPr>
          <p:cNvSpPr/>
          <p:nvPr/>
        </p:nvSpPr>
        <p:spPr>
          <a:xfrm>
            <a:off x="10988920" y="3324955"/>
            <a:ext cx="569894"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Critical</a:t>
            </a:r>
            <a:endParaRPr lang="en-GB" sz="1600">
              <a:latin typeface="Calibri"/>
              <a:ea typeface="Calibri"/>
              <a:cs typeface="Calibri"/>
            </a:endParaRPr>
          </a:p>
        </p:txBody>
      </p:sp>
      <p:sp>
        <p:nvSpPr>
          <p:cNvPr id="98" name="Text 32">
            <a:extLst>
              <a:ext uri="{FF2B5EF4-FFF2-40B4-BE49-F238E27FC236}">
                <a16:creationId xmlns:a16="http://schemas.microsoft.com/office/drawing/2014/main" id="{A71554B4-7600-25DC-E3F1-40AAC3010C1B}"/>
              </a:ext>
            </a:extLst>
          </p:cNvPr>
          <p:cNvSpPr/>
          <p:nvPr/>
        </p:nvSpPr>
        <p:spPr>
          <a:xfrm>
            <a:off x="8035294" y="3549175"/>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135 days | R95p: 11.5 days | Compound: 3.4 days</a:t>
            </a:r>
            <a:endParaRPr lang="en-GB" sz="1600">
              <a:latin typeface="Calibri"/>
              <a:ea typeface="Calibri"/>
              <a:cs typeface="Calibri"/>
            </a:endParaRPr>
          </a:p>
        </p:txBody>
      </p:sp>
      <p:sp>
        <p:nvSpPr>
          <p:cNvPr id="99" name="Shape 33">
            <a:extLst>
              <a:ext uri="{FF2B5EF4-FFF2-40B4-BE49-F238E27FC236}">
                <a16:creationId xmlns:a16="http://schemas.microsoft.com/office/drawing/2014/main" id="{44C92DB9-5F5C-DB92-C0AB-FE246DD61138}"/>
              </a:ext>
            </a:extLst>
          </p:cNvPr>
          <p:cNvSpPr/>
          <p:nvPr/>
        </p:nvSpPr>
        <p:spPr>
          <a:xfrm>
            <a:off x="7829758" y="4212823"/>
            <a:ext cx="3877149" cy="2335632"/>
          </a:xfrm>
          <a:custGeom>
            <a:avLst/>
            <a:gdLst/>
            <a:ahLst/>
            <a:cxnLst/>
            <a:rect l="l" t="t" r="r" b="b"/>
            <a:pathLst>
              <a:path w="3877149" h="2335632">
                <a:moveTo>
                  <a:pt x="112110" y="0"/>
                </a:moveTo>
                <a:lnTo>
                  <a:pt x="3765039" y="0"/>
                </a:lnTo>
                <a:cubicBezTo>
                  <a:pt x="3826956" y="0"/>
                  <a:pt x="3877149" y="50194"/>
                  <a:pt x="3877149" y="112110"/>
                </a:cubicBezTo>
                <a:lnTo>
                  <a:pt x="3877149" y="2223522"/>
                </a:lnTo>
                <a:cubicBezTo>
                  <a:pt x="3877149" y="2285439"/>
                  <a:pt x="3826956" y="2335632"/>
                  <a:pt x="3765039" y="2335632"/>
                </a:cubicBezTo>
                <a:lnTo>
                  <a:pt x="112110" y="2335632"/>
                </a:lnTo>
                <a:cubicBezTo>
                  <a:pt x="50194" y="2335632"/>
                  <a:pt x="0" y="2285439"/>
                  <a:pt x="0" y="2223522"/>
                </a:cubicBezTo>
                <a:lnTo>
                  <a:pt x="0" y="112110"/>
                </a:lnTo>
                <a:cubicBezTo>
                  <a:pt x="0" y="50235"/>
                  <a:pt x="50235" y="0"/>
                  <a:pt x="112110" y="0"/>
                </a:cubicBezTo>
                <a:close/>
              </a:path>
            </a:pathLst>
          </a:custGeom>
          <a:solidFill>
            <a:srgbClr val="FFFFFF"/>
          </a:solidFill>
          <a:ln/>
          <a:effectLst>
            <a:outerShdw blurRad="28028" dist="9343" dir="5400000" algn="bl" rotWithShape="0">
              <a:srgbClr val="000000">
                <a:alpha val="10196"/>
              </a:srgbClr>
            </a:outerShdw>
          </a:effectLst>
        </p:spPr>
        <p:txBody>
          <a:bodyPr/>
          <a:lstStyle/>
          <a:p>
            <a:endParaRPr lang="en-GB"/>
          </a:p>
        </p:txBody>
      </p:sp>
      <p:sp>
        <p:nvSpPr>
          <p:cNvPr id="100" name="Shape 34">
            <a:extLst>
              <a:ext uri="{FF2B5EF4-FFF2-40B4-BE49-F238E27FC236}">
                <a16:creationId xmlns:a16="http://schemas.microsoft.com/office/drawing/2014/main" id="{CD9210AB-5385-D5C5-54E4-B4D86AF0D58A}"/>
              </a:ext>
            </a:extLst>
          </p:cNvPr>
          <p:cNvSpPr/>
          <p:nvPr/>
        </p:nvSpPr>
        <p:spPr>
          <a:xfrm>
            <a:off x="7979239" y="4362303"/>
            <a:ext cx="112110" cy="149480"/>
          </a:xfrm>
          <a:custGeom>
            <a:avLst/>
            <a:gdLst/>
            <a:ahLst/>
            <a:cxnLst/>
            <a:rect l="l" t="t" r="r" b="b"/>
            <a:pathLst>
              <a:path w="112110" h="149480">
                <a:moveTo>
                  <a:pt x="85513" y="112110"/>
                </a:moveTo>
                <a:cubicBezTo>
                  <a:pt x="87645" y="105600"/>
                  <a:pt x="91907" y="99702"/>
                  <a:pt x="96724" y="94622"/>
                </a:cubicBezTo>
                <a:cubicBezTo>
                  <a:pt x="106271" y="84579"/>
                  <a:pt x="112110" y="71003"/>
                  <a:pt x="112110" y="56055"/>
                </a:cubicBezTo>
                <a:cubicBezTo>
                  <a:pt x="112110" y="25108"/>
                  <a:pt x="87002" y="0"/>
                  <a:pt x="56055" y="0"/>
                </a:cubicBezTo>
                <a:cubicBezTo>
                  <a:pt x="25108" y="0"/>
                  <a:pt x="0" y="25108"/>
                  <a:pt x="0" y="56055"/>
                </a:cubicBezTo>
                <a:cubicBezTo>
                  <a:pt x="0" y="71003"/>
                  <a:pt x="5839" y="84579"/>
                  <a:pt x="15386" y="94622"/>
                </a:cubicBezTo>
                <a:cubicBezTo>
                  <a:pt x="20203" y="99702"/>
                  <a:pt x="24495" y="105600"/>
                  <a:pt x="26597" y="112110"/>
                </a:cubicBezTo>
                <a:lnTo>
                  <a:pt x="85484" y="112110"/>
                </a:lnTo>
                <a:close/>
                <a:moveTo>
                  <a:pt x="84083" y="126124"/>
                </a:moveTo>
                <a:lnTo>
                  <a:pt x="28028" y="126124"/>
                </a:lnTo>
                <a:lnTo>
                  <a:pt x="28028" y="130795"/>
                </a:lnTo>
                <a:cubicBezTo>
                  <a:pt x="28028" y="143700"/>
                  <a:pt x="38480" y="154152"/>
                  <a:pt x="51384" y="154152"/>
                </a:cubicBezTo>
                <a:lnTo>
                  <a:pt x="60726" y="154152"/>
                </a:lnTo>
                <a:cubicBezTo>
                  <a:pt x="73631" y="154152"/>
                  <a:pt x="84083" y="143700"/>
                  <a:pt x="84083" y="130795"/>
                </a:cubicBezTo>
                <a:lnTo>
                  <a:pt x="84083" y="126124"/>
                </a:lnTo>
                <a:close/>
                <a:moveTo>
                  <a:pt x="53720" y="32699"/>
                </a:moveTo>
                <a:cubicBezTo>
                  <a:pt x="42100" y="32699"/>
                  <a:pt x="32699" y="42100"/>
                  <a:pt x="32699" y="53720"/>
                </a:cubicBezTo>
                <a:cubicBezTo>
                  <a:pt x="32699" y="57603"/>
                  <a:pt x="29575" y="60726"/>
                  <a:pt x="25692" y="60726"/>
                </a:cubicBezTo>
                <a:cubicBezTo>
                  <a:pt x="21809" y="60726"/>
                  <a:pt x="18685" y="57603"/>
                  <a:pt x="18685" y="53720"/>
                </a:cubicBezTo>
                <a:cubicBezTo>
                  <a:pt x="18685" y="34363"/>
                  <a:pt x="34363" y="18685"/>
                  <a:pt x="53720" y="18685"/>
                </a:cubicBezTo>
                <a:cubicBezTo>
                  <a:pt x="57603" y="18685"/>
                  <a:pt x="60726" y="21809"/>
                  <a:pt x="60726" y="25692"/>
                </a:cubicBezTo>
                <a:cubicBezTo>
                  <a:pt x="60726" y="29575"/>
                  <a:pt x="57603" y="32699"/>
                  <a:pt x="53720" y="32699"/>
                </a:cubicBezTo>
                <a:close/>
              </a:path>
            </a:pathLst>
          </a:custGeom>
          <a:solidFill>
            <a:srgbClr val="B87B5C"/>
          </a:solidFill>
          <a:ln/>
        </p:spPr>
        <p:txBody>
          <a:bodyPr/>
          <a:lstStyle/>
          <a:p>
            <a:endParaRPr lang="en-GB"/>
          </a:p>
        </p:txBody>
      </p:sp>
      <p:sp>
        <p:nvSpPr>
          <p:cNvPr id="101" name="Text 35">
            <a:extLst>
              <a:ext uri="{FF2B5EF4-FFF2-40B4-BE49-F238E27FC236}">
                <a16:creationId xmlns:a16="http://schemas.microsoft.com/office/drawing/2014/main" id="{C86513C5-4528-C339-7833-AB374A937D48}"/>
              </a:ext>
            </a:extLst>
          </p:cNvPr>
          <p:cNvSpPr/>
          <p:nvPr/>
        </p:nvSpPr>
        <p:spPr>
          <a:xfrm>
            <a:off x="8128719" y="4324933"/>
            <a:ext cx="3540818" cy="224221"/>
          </a:xfrm>
          <a:prstGeom prst="rect">
            <a:avLst/>
          </a:prstGeom>
          <a:noFill/>
          <a:ln/>
        </p:spPr>
        <p:txBody>
          <a:bodyPr wrap="square" lIns="0" tIns="0" rIns="0" bIns="0" rtlCol="0" anchor="ctr"/>
          <a:lstStyle/>
          <a:p>
            <a:pPr>
              <a:lnSpc>
                <a:spcPct val="130000"/>
              </a:lnSpc>
            </a:pPr>
            <a:r>
              <a:rPr lang="en-GB" sz="1177" b="1">
                <a:solidFill>
                  <a:srgbClr val="2C5F5D"/>
                </a:solidFill>
                <a:latin typeface="Calibri"/>
                <a:ea typeface="Calibri"/>
                <a:cs typeface="Calibri"/>
              </a:rPr>
              <a:t>Key Insights</a:t>
            </a:r>
            <a:endParaRPr lang="en-GB" sz="1600">
              <a:latin typeface="Calibri"/>
              <a:ea typeface="Calibri"/>
              <a:cs typeface="Calibri"/>
            </a:endParaRPr>
          </a:p>
        </p:txBody>
      </p:sp>
      <p:sp>
        <p:nvSpPr>
          <p:cNvPr id="102" name="Shape 36">
            <a:extLst>
              <a:ext uri="{FF2B5EF4-FFF2-40B4-BE49-F238E27FC236}">
                <a16:creationId xmlns:a16="http://schemas.microsoft.com/office/drawing/2014/main" id="{F9BED833-1AC1-4C69-5D8F-EBB68BA155E5}"/>
              </a:ext>
            </a:extLst>
          </p:cNvPr>
          <p:cNvSpPr/>
          <p:nvPr/>
        </p:nvSpPr>
        <p:spPr>
          <a:xfrm>
            <a:off x="7976903" y="4696432"/>
            <a:ext cx="98097" cy="130795"/>
          </a:xfrm>
          <a:custGeom>
            <a:avLst/>
            <a:gdLst/>
            <a:ahLst/>
            <a:cxnLst/>
            <a:rect l="l" t="t" r="r" b="b"/>
            <a:pathLst>
              <a:path w="98097" h="130795">
                <a:moveTo>
                  <a:pt x="54822" y="4445"/>
                </a:moveTo>
                <a:cubicBezTo>
                  <a:pt x="51628" y="1252"/>
                  <a:pt x="46443" y="1252"/>
                  <a:pt x="43249" y="4445"/>
                </a:cubicBezTo>
                <a:lnTo>
                  <a:pt x="2376" y="45319"/>
                </a:lnTo>
                <a:cubicBezTo>
                  <a:pt x="-817" y="48512"/>
                  <a:pt x="-817" y="53698"/>
                  <a:pt x="2376" y="56891"/>
                </a:cubicBezTo>
                <a:cubicBezTo>
                  <a:pt x="5569" y="60084"/>
                  <a:pt x="10755" y="60084"/>
                  <a:pt x="13948" y="56891"/>
                </a:cubicBezTo>
                <a:lnTo>
                  <a:pt x="40874" y="29965"/>
                </a:lnTo>
                <a:lnTo>
                  <a:pt x="40874" y="124664"/>
                </a:lnTo>
                <a:cubicBezTo>
                  <a:pt x="40874" y="129186"/>
                  <a:pt x="44527" y="132839"/>
                  <a:pt x="49048" y="132839"/>
                </a:cubicBezTo>
                <a:cubicBezTo>
                  <a:pt x="53570" y="132839"/>
                  <a:pt x="57223" y="129186"/>
                  <a:pt x="57223" y="124664"/>
                </a:cubicBezTo>
                <a:lnTo>
                  <a:pt x="57223" y="29965"/>
                </a:lnTo>
                <a:lnTo>
                  <a:pt x="84148" y="56891"/>
                </a:lnTo>
                <a:cubicBezTo>
                  <a:pt x="87342" y="60084"/>
                  <a:pt x="92528" y="60084"/>
                  <a:pt x="95721" y="56891"/>
                </a:cubicBezTo>
                <a:cubicBezTo>
                  <a:pt x="98914" y="53698"/>
                  <a:pt x="98914" y="48512"/>
                  <a:pt x="95721" y="45319"/>
                </a:cubicBezTo>
                <a:lnTo>
                  <a:pt x="54847" y="4445"/>
                </a:lnTo>
                <a:close/>
              </a:path>
            </a:pathLst>
          </a:custGeom>
          <a:solidFill>
            <a:srgbClr val="B87B5C"/>
          </a:solidFill>
          <a:ln/>
        </p:spPr>
        <p:txBody>
          <a:bodyPr/>
          <a:lstStyle/>
          <a:p>
            <a:endParaRPr lang="en-GB"/>
          </a:p>
        </p:txBody>
      </p:sp>
      <p:sp>
        <p:nvSpPr>
          <p:cNvPr id="103" name="Text 37">
            <a:extLst>
              <a:ext uri="{FF2B5EF4-FFF2-40B4-BE49-F238E27FC236}">
                <a16:creationId xmlns:a16="http://schemas.microsoft.com/office/drawing/2014/main" id="{213EEB04-A6BB-D7E7-78F2-909EF7B6D233}"/>
              </a:ext>
            </a:extLst>
          </p:cNvPr>
          <p:cNvSpPr/>
          <p:nvPr/>
        </p:nvSpPr>
        <p:spPr>
          <a:xfrm>
            <a:off x="8180103" y="4659062"/>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Non-linear Acceleration:</a:t>
            </a:r>
            <a:r>
              <a:rPr lang="en-GB" sz="1177">
                <a:solidFill>
                  <a:srgbClr val="2D3748"/>
                </a:solidFill>
                <a:latin typeface="Calibri"/>
                <a:ea typeface="Calibri"/>
                <a:cs typeface="Calibri"/>
              </a:rPr>
              <a:t> TX90p shows accelerating growth pattern</a:t>
            </a:r>
            <a:endParaRPr lang="en-GB" sz="1600">
              <a:latin typeface="Calibri"/>
              <a:ea typeface="Calibri"/>
              <a:cs typeface="Calibri"/>
            </a:endParaRPr>
          </a:p>
        </p:txBody>
      </p:sp>
      <p:sp>
        <p:nvSpPr>
          <p:cNvPr id="104" name="Shape 38">
            <a:extLst>
              <a:ext uri="{FF2B5EF4-FFF2-40B4-BE49-F238E27FC236}">
                <a16:creationId xmlns:a16="http://schemas.microsoft.com/office/drawing/2014/main" id="{6F356AAF-C070-0215-0EDA-61B46B54EC4C}"/>
              </a:ext>
            </a:extLst>
          </p:cNvPr>
          <p:cNvSpPr/>
          <p:nvPr/>
        </p:nvSpPr>
        <p:spPr>
          <a:xfrm>
            <a:off x="7944204" y="5189935"/>
            <a:ext cx="163494" cy="130795"/>
          </a:xfrm>
          <a:custGeom>
            <a:avLst/>
            <a:gdLst/>
            <a:ahLst/>
            <a:cxnLst/>
            <a:rect l="l" t="t" r="r" b="b"/>
            <a:pathLst>
              <a:path w="163494" h="130795">
                <a:moveTo>
                  <a:pt x="98097" y="8175"/>
                </a:moveTo>
                <a:lnTo>
                  <a:pt x="130795" y="8175"/>
                </a:lnTo>
                <a:cubicBezTo>
                  <a:pt x="135317" y="8175"/>
                  <a:pt x="138970" y="11828"/>
                  <a:pt x="138970" y="16349"/>
                </a:cubicBezTo>
                <a:cubicBezTo>
                  <a:pt x="138970" y="20871"/>
                  <a:pt x="135317" y="24524"/>
                  <a:pt x="130795" y="24524"/>
                </a:cubicBezTo>
                <a:lnTo>
                  <a:pt x="101775" y="24524"/>
                </a:lnTo>
                <a:cubicBezTo>
                  <a:pt x="100447" y="31115"/>
                  <a:pt x="95925" y="36556"/>
                  <a:pt x="89922" y="39162"/>
                </a:cubicBezTo>
                <a:lnTo>
                  <a:pt x="89922" y="114446"/>
                </a:lnTo>
                <a:lnTo>
                  <a:pt x="130795" y="114446"/>
                </a:lnTo>
                <a:cubicBezTo>
                  <a:pt x="135317" y="114446"/>
                  <a:pt x="138970" y="118099"/>
                  <a:pt x="138970" y="122621"/>
                </a:cubicBezTo>
                <a:cubicBezTo>
                  <a:pt x="138970" y="127142"/>
                  <a:pt x="135317" y="130795"/>
                  <a:pt x="130795" y="130795"/>
                </a:cubicBezTo>
                <a:lnTo>
                  <a:pt x="32699" y="130795"/>
                </a:lnTo>
                <a:cubicBezTo>
                  <a:pt x="28177" y="130795"/>
                  <a:pt x="24524" y="127142"/>
                  <a:pt x="24524" y="122621"/>
                </a:cubicBezTo>
                <a:cubicBezTo>
                  <a:pt x="24524" y="118099"/>
                  <a:pt x="28177" y="114446"/>
                  <a:pt x="32699" y="114446"/>
                </a:cubicBezTo>
                <a:lnTo>
                  <a:pt x="73572" y="114446"/>
                </a:lnTo>
                <a:lnTo>
                  <a:pt x="73572" y="39162"/>
                </a:lnTo>
                <a:cubicBezTo>
                  <a:pt x="67569" y="36531"/>
                  <a:pt x="63047" y="31089"/>
                  <a:pt x="61719" y="24524"/>
                </a:cubicBezTo>
                <a:lnTo>
                  <a:pt x="32699" y="24524"/>
                </a:lnTo>
                <a:cubicBezTo>
                  <a:pt x="28177" y="24524"/>
                  <a:pt x="24524" y="20871"/>
                  <a:pt x="24524" y="16349"/>
                </a:cubicBezTo>
                <a:cubicBezTo>
                  <a:pt x="24524" y="11828"/>
                  <a:pt x="28177" y="8175"/>
                  <a:pt x="32699" y="8175"/>
                </a:cubicBezTo>
                <a:lnTo>
                  <a:pt x="65398" y="8175"/>
                </a:lnTo>
                <a:cubicBezTo>
                  <a:pt x="69127" y="3219"/>
                  <a:pt x="75054" y="0"/>
                  <a:pt x="81747" y="0"/>
                </a:cubicBezTo>
                <a:cubicBezTo>
                  <a:pt x="88440" y="0"/>
                  <a:pt x="94367" y="3219"/>
                  <a:pt x="98097" y="8175"/>
                </a:cubicBezTo>
                <a:close/>
                <a:moveTo>
                  <a:pt x="112300" y="81747"/>
                </a:moveTo>
                <a:lnTo>
                  <a:pt x="149291" y="81747"/>
                </a:lnTo>
                <a:lnTo>
                  <a:pt x="130795" y="50019"/>
                </a:lnTo>
                <a:lnTo>
                  <a:pt x="112300" y="81747"/>
                </a:lnTo>
                <a:close/>
                <a:moveTo>
                  <a:pt x="130795" y="106271"/>
                </a:moveTo>
                <a:cubicBezTo>
                  <a:pt x="114727" y="106271"/>
                  <a:pt x="101366" y="97586"/>
                  <a:pt x="98607" y="86115"/>
                </a:cubicBezTo>
                <a:cubicBezTo>
                  <a:pt x="97943" y="83305"/>
                  <a:pt x="98863" y="80419"/>
                  <a:pt x="100319" y="77915"/>
                </a:cubicBezTo>
                <a:lnTo>
                  <a:pt x="124639" y="36224"/>
                </a:lnTo>
                <a:cubicBezTo>
                  <a:pt x="125916" y="34027"/>
                  <a:pt x="128266" y="32699"/>
                  <a:pt x="130795" y="32699"/>
                </a:cubicBezTo>
                <a:cubicBezTo>
                  <a:pt x="133324" y="32699"/>
                  <a:pt x="135675" y="34053"/>
                  <a:pt x="136952" y="36224"/>
                </a:cubicBezTo>
                <a:lnTo>
                  <a:pt x="161272" y="77915"/>
                </a:lnTo>
                <a:cubicBezTo>
                  <a:pt x="162728" y="80419"/>
                  <a:pt x="163648" y="83305"/>
                  <a:pt x="162983" y="86115"/>
                </a:cubicBezTo>
                <a:cubicBezTo>
                  <a:pt x="160224" y="97560"/>
                  <a:pt x="146864" y="106271"/>
                  <a:pt x="130795" y="106271"/>
                </a:cubicBezTo>
                <a:close/>
                <a:moveTo>
                  <a:pt x="32392" y="50019"/>
                </a:moveTo>
                <a:lnTo>
                  <a:pt x="13897" y="81747"/>
                </a:lnTo>
                <a:lnTo>
                  <a:pt x="50913" y="81747"/>
                </a:lnTo>
                <a:lnTo>
                  <a:pt x="32392" y="50019"/>
                </a:lnTo>
                <a:close/>
                <a:moveTo>
                  <a:pt x="230" y="86115"/>
                </a:moveTo>
                <a:cubicBezTo>
                  <a:pt x="-434" y="83305"/>
                  <a:pt x="485" y="80419"/>
                  <a:pt x="1941" y="77915"/>
                </a:cubicBezTo>
                <a:lnTo>
                  <a:pt x="26261" y="36224"/>
                </a:lnTo>
                <a:cubicBezTo>
                  <a:pt x="27539" y="34027"/>
                  <a:pt x="29889" y="32699"/>
                  <a:pt x="32418" y="32699"/>
                </a:cubicBezTo>
                <a:cubicBezTo>
                  <a:pt x="34947" y="32699"/>
                  <a:pt x="37297" y="34053"/>
                  <a:pt x="38574" y="36224"/>
                </a:cubicBezTo>
                <a:lnTo>
                  <a:pt x="62894" y="77915"/>
                </a:lnTo>
                <a:cubicBezTo>
                  <a:pt x="64350" y="80419"/>
                  <a:pt x="65270" y="83305"/>
                  <a:pt x="64606" y="86115"/>
                </a:cubicBezTo>
                <a:cubicBezTo>
                  <a:pt x="61847" y="97560"/>
                  <a:pt x="48486" y="106271"/>
                  <a:pt x="32418" y="106271"/>
                </a:cubicBezTo>
                <a:cubicBezTo>
                  <a:pt x="16349" y="106271"/>
                  <a:pt x="2989" y="97586"/>
                  <a:pt x="230" y="86115"/>
                </a:cubicBezTo>
                <a:close/>
              </a:path>
            </a:pathLst>
          </a:custGeom>
          <a:solidFill>
            <a:srgbClr val="2C5F5D"/>
          </a:solidFill>
          <a:ln/>
        </p:spPr>
        <p:txBody>
          <a:bodyPr/>
          <a:lstStyle/>
          <a:p>
            <a:endParaRPr lang="en-GB"/>
          </a:p>
        </p:txBody>
      </p:sp>
      <p:sp>
        <p:nvSpPr>
          <p:cNvPr id="105" name="Text 39">
            <a:extLst>
              <a:ext uri="{FF2B5EF4-FFF2-40B4-BE49-F238E27FC236}">
                <a16:creationId xmlns:a16="http://schemas.microsoft.com/office/drawing/2014/main" id="{D9B96D98-8B55-D7AA-159B-85DEBEE5F808}"/>
              </a:ext>
            </a:extLst>
          </p:cNvPr>
          <p:cNvSpPr/>
          <p:nvPr/>
        </p:nvSpPr>
        <p:spPr>
          <a:xfrm>
            <a:off x="8180103" y="5152565"/>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R95p Stability:</a:t>
            </a:r>
            <a:r>
              <a:rPr lang="en-GB" sz="1177">
                <a:solidFill>
                  <a:srgbClr val="2D3748"/>
                </a:solidFill>
                <a:latin typeface="Calibri"/>
                <a:ea typeface="Calibri"/>
                <a:cs typeface="Calibri"/>
              </a:rPr>
              <a:t> Precipitation extremes remain relatively stable</a:t>
            </a:r>
            <a:endParaRPr lang="en-GB" sz="1600">
              <a:latin typeface="Calibri"/>
              <a:ea typeface="Calibri"/>
              <a:cs typeface="Calibri"/>
            </a:endParaRPr>
          </a:p>
        </p:txBody>
      </p:sp>
      <p:sp>
        <p:nvSpPr>
          <p:cNvPr id="106" name="Shape 40">
            <a:extLst>
              <a:ext uri="{FF2B5EF4-FFF2-40B4-BE49-F238E27FC236}">
                <a16:creationId xmlns:a16="http://schemas.microsoft.com/office/drawing/2014/main" id="{E373997A-587D-587D-3FFF-2701C215E53E}"/>
              </a:ext>
            </a:extLst>
          </p:cNvPr>
          <p:cNvSpPr/>
          <p:nvPr/>
        </p:nvSpPr>
        <p:spPr>
          <a:xfrm>
            <a:off x="7960554" y="5657061"/>
            <a:ext cx="130795" cy="130795"/>
          </a:xfrm>
          <a:custGeom>
            <a:avLst/>
            <a:gdLst/>
            <a:ahLst/>
            <a:cxnLst/>
            <a:rect l="l" t="t" r="r" b="b"/>
            <a:pathLst>
              <a:path w="130795" h="130795">
                <a:moveTo>
                  <a:pt x="65398" y="130795"/>
                </a:moveTo>
                <a:cubicBezTo>
                  <a:pt x="101492" y="130795"/>
                  <a:pt x="130795" y="101492"/>
                  <a:pt x="130795" y="65398"/>
                </a:cubicBezTo>
                <a:cubicBezTo>
                  <a:pt x="130795" y="29304"/>
                  <a:pt x="101492" y="0"/>
                  <a:pt x="65398" y="0"/>
                </a:cubicBezTo>
                <a:cubicBezTo>
                  <a:pt x="29304" y="0"/>
                  <a:pt x="0" y="29304"/>
                  <a:pt x="0" y="65398"/>
                </a:cubicBezTo>
                <a:cubicBezTo>
                  <a:pt x="0" y="101492"/>
                  <a:pt x="29304" y="130795"/>
                  <a:pt x="65398" y="130795"/>
                </a:cubicBezTo>
                <a:close/>
                <a:moveTo>
                  <a:pt x="65398" y="34743"/>
                </a:moveTo>
                <a:cubicBezTo>
                  <a:pt x="68795" y="34743"/>
                  <a:pt x="71529" y="37476"/>
                  <a:pt x="71529" y="40874"/>
                </a:cubicBezTo>
                <a:lnTo>
                  <a:pt x="71529" y="69485"/>
                </a:lnTo>
                <a:cubicBezTo>
                  <a:pt x="71529" y="72883"/>
                  <a:pt x="68795" y="75616"/>
                  <a:pt x="65398" y="75616"/>
                </a:cubicBezTo>
                <a:cubicBezTo>
                  <a:pt x="62000" y="75616"/>
                  <a:pt x="59267" y="72883"/>
                  <a:pt x="59267" y="69485"/>
                </a:cubicBezTo>
                <a:lnTo>
                  <a:pt x="59267" y="40874"/>
                </a:lnTo>
                <a:cubicBezTo>
                  <a:pt x="59267" y="37476"/>
                  <a:pt x="62000" y="34743"/>
                  <a:pt x="65398" y="34743"/>
                </a:cubicBezTo>
                <a:close/>
                <a:moveTo>
                  <a:pt x="58577" y="89922"/>
                </a:moveTo>
                <a:cubicBezTo>
                  <a:pt x="58422" y="87390"/>
                  <a:pt x="59684" y="84981"/>
                  <a:pt x="61855" y="83668"/>
                </a:cubicBezTo>
                <a:cubicBezTo>
                  <a:pt x="64025" y="82356"/>
                  <a:pt x="66745" y="82356"/>
                  <a:pt x="68915" y="83668"/>
                </a:cubicBezTo>
                <a:cubicBezTo>
                  <a:pt x="71085" y="84981"/>
                  <a:pt x="72348" y="87390"/>
                  <a:pt x="72193" y="89922"/>
                </a:cubicBezTo>
                <a:cubicBezTo>
                  <a:pt x="72348" y="92454"/>
                  <a:pt x="71085" y="94862"/>
                  <a:pt x="68915" y="96175"/>
                </a:cubicBezTo>
                <a:cubicBezTo>
                  <a:pt x="66745" y="97488"/>
                  <a:pt x="64025" y="97488"/>
                  <a:pt x="61855" y="96175"/>
                </a:cubicBezTo>
                <a:cubicBezTo>
                  <a:pt x="59684" y="94862"/>
                  <a:pt x="58422" y="92454"/>
                  <a:pt x="58577" y="89922"/>
                </a:cubicBezTo>
                <a:close/>
              </a:path>
            </a:pathLst>
          </a:custGeom>
          <a:solidFill>
            <a:srgbClr val="B87B5C"/>
          </a:solidFill>
          <a:ln/>
        </p:spPr>
        <p:txBody>
          <a:bodyPr/>
          <a:lstStyle/>
          <a:p>
            <a:endParaRPr lang="en-GB"/>
          </a:p>
        </p:txBody>
      </p:sp>
      <p:sp>
        <p:nvSpPr>
          <p:cNvPr id="107" name="Text 41">
            <a:extLst>
              <a:ext uri="{FF2B5EF4-FFF2-40B4-BE49-F238E27FC236}">
                <a16:creationId xmlns:a16="http://schemas.microsoft.com/office/drawing/2014/main" id="{F586E7E7-983C-3770-AD6D-A1527F144880}"/>
              </a:ext>
            </a:extLst>
          </p:cNvPr>
          <p:cNvSpPr/>
          <p:nvPr/>
        </p:nvSpPr>
        <p:spPr>
          <a:xfrm>
            <a:off x="8180103" y="5619691"/>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Compound Growth:</a:t>
            </a:r>
            <a:r>
              <a:rPr lang="en-GB" sz="1177">
                <a:solidFill>
                  <a:srgbClr val="2D3748"/>
                </a:solidFill>
                <a:latin typeface="Calibri"/>
                <a:ea typeface="Calibri"/>
                <a:cs typeface="Calibri"/>
              </a:rPr>
              <a:t> 5-fold increase in concurrent extremes</a:t>
            </a:r>
            <a:endParaRPr lang="en-GB" sz="1600">
              <a:latin typeface="Calibri"/>
              <a:ea typeface="Calibri"/>
              <a:cs typeface="Calibri"/>
            </a:endParaRPr>
          </a:p>
        </p:txBody>
      </p:sp>
      <p:sp>
        <p:nvSpPr>
          <p:cNvPr id="108" name="Shape 42">
            <a:extLst>
              <a:ext uri="{FF2B5EF4-FFF2-40B4-BE49-F238E27FC236}">
                <a16:creationId xmlns:a16="http://schemas.microsoft.com/office/drawing/2014/main" id="{66D099A5-FCA7-F6F6-9E05-BD4D2B62AEF4}"/>
              </a:ext>
            </a:extLst>
          </p:cNvPr>
          <p:cNvSpPr/>
          <p:nvPr/>
        </p:nvSpPr>
        <p:spPr>
          <a:xfrm>
            <a:off x="7960554" y="6194526"/>
            <a:ext cx="130795" cy="130795"/>
          </a:xfrm>
          <a:custGeom>
            <a:avLst/>
            <a:gdLst/>
            <a:ahLst/>
            <a:cxnLst/>
            <a:rect l="l" t="t" r="r" b="b"/>
            <a:pathLst>
              <a:path w="130795" h="130795">
                <a:moveTo>
                  <a:pt x="16349" y="16349"/>
                </a:moveTo>
                <a:cubicBezTo>
                  <a:pt x="16349" y="11828"/>
                  <a:pt x="12696" y="8175"/>
                  <a:pt x="8175" y="8175"/>
                </a:cubicBezTo>
                <a:cubicBezTo>
                  <a:pt x="3653" y="8175"/>
                  <a:pt x="0" y="11828"/>
                  <a:pt x="0" y="16349"/>
                </a:cubicBezTo>
                <a:lnTo>
                  <a:pt x="0" y="102184"/>
                </a:lnTo>
                <a:cubicBezTo>
                  <a:pt x="0" y="113475"/>
                  <a:pt x="9145" y="122621"/>
                  <a:pt x="20437" y="122621"/>
                </a:cubicBezTo>
                <a:lnTo>
                  <a:pt x="122621" y="122621"/>
                </a:lnTo>
                <a:cubicBezTo>
                  <a:pt x="127142" y="122621"/>
                  <a:pt x="130795" y="118968"/>
                  <a:pt x="130795" y="114446"/>
                </a:cubicBezTo>
                <a:cubicBezTo>
                  <a:pt x="130795" y="109924"/>
                  <a:pt x="127142" y="106271"/>
                  <a:pt x="122621" y="106271"/>
                </a:cubicBezTo>
                <a:lnTo>
                  <a:pt x="20437" y="106271"/>
                </a:lnTo>
                <a:cubicBezTo>
                  <a:pt x="18189" y="106271"/>
                  <a:pt x="16349" y="104432"/>
                  <a:pt x="16349" y="102184"/>
                </a:cubicBezTo>
                <a:lnTo>
                  <a:pt x="16349" y="16349"/>
                </a:lnTo>
                <a:close/>
                <a:moveTo>
                  <a:pt x="120219" y="38472"/>
                </a:moveTo>
                <a:cubicBezTo>
                  <a:pt x="123413" y="35279"/>
                  <a:pt x="123413" y="30093"/>
                  <a:pt x="120219" y="26900"/>
                </a:cubicBezTo>
                <a:cubicBezTo>
                  <a:pt x="117026" y="23707"/>
                  <a:pt x="111840" y="23707"/>
                  <a:pt x="108647" y="26900"/>
                </a:cubicBezTo>
                <a:lnTo>
                  <a:pt x="81747" y="53825"/>
                </a:lnTo>
                <a:lnTo>
                  <a:pt x="67084" y="39188"/>
                </a:lnTo>
                <a:cubicBezTo>
                  <a:pt x="63890" y="35994"/>
                  <a:pt x="58705" y="35994"/>
                  <a:pt x="55511" y="39188"/>
                </a:cubicBezTo>
                <a:lnTo>
                  <a:pt x="30987" y="63712"/>
                </a:lnTo>
                <a:cubicBezTo>
                  <a:pt x="27794" y="66905"/>
                  <a:pt x="27794" y="72091"/>
                  <a:pt x="30987" y="75284"/>
                </a:cubicBezTo>
                <a:cubicBezTo>
                  <a:pt x="34181" y="78477"/>
                  <a:pt x="39366" y="78477"/>
                  <a:pt x="42560" y="75284"/>
                </a:cubicBezTo>
                <a:lnTo>
                  <a:pt x="61310" y="56533"/>
                </a:lnTo>
                <a:lnTo>
                  <a:pt x="75974" y="71197"/>
                </a:lnTo>
                <a:cubicBezTo>
                  <a:pt x="79167" y="74390"/>
                  <a:pt x="84353" y="74390"/>
                  <a:pt x="87546" y="71197"/>
                </a:cubicBezTo>
                <a:lnTo>
                  <a:pt x="120245" y="38498"/>
                </a:lnTo>
                <a:close/>
              </a:path>
            </a:pathLst>
          </a:custGeom>
          <a:solidFill>
            <a:srgbClr val="2C5F5D"/>
          </a:solidFill>
          <a:ln/>
        </p:spPr>
        <p:txBody>
          <a:bodyPr/>
          <a:lstStyle/>
          <a:p>
            <a:endParaRPr lang="en-GB"/>
          </a:p>
        </p:txBody>
      </p:sp>
      <p:sp>
        <p:nvSpPr>
          <p:cNvPr id="109" name="Text 43">
            <a:extLst>
              <a:ext uri="{FF2B5EF4-FFF2-40B4-BE49-F238E27FC236}">
                <a16:creationId xmlns:a16="http://schemas.microsoft.com/office/drawing/2014/main" id="{D31E4C06-E79A-4E86-70B2-3E7E06E7E863}"/>
              </a:ext>
            </a:extLst>
          </p:cNvPr>
          <p:cNvSpPr/>
          <p:nvPr/>
        </p:nvSpPr>
        <p:spPr>
          <a:xfrm>
            <a:off x="8180103" y="6051649"/>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Tipping Point:</a:t>
            </a:r>
            <a:r>
              <a:rPr lang="en-GB" sz="1177">
                <a:solidFill>
                  <a:srgbClr val="2D3748"/>
                </a:solidFill>
                <a:latin typeface="Calibri"/>
                <a:ea typeface="Calibri"/>
                <a:cs typeface="Calibri"/>
              </a:rPr>
              <a:t> 2050s mark critical threshold crossing</a:t>
            </a:r>
            <a:endParaRPr lang="en-GB" sz="1600">
              <a:latin typeface="Calibri"/>
              <a:ea typeface="Calibri"/>
              <a:cs typeface="Calibri"/>
            </a:endParaRPr>
          </a:p>
        </p:txBody>
      </p:sp>
    </p:spTree>
    <p:extLst>
      <p:ext uri="{BB962C8B-B14F-4D97-AF65-F5344CB8AC3E}">
        <p14:creationId xmlns:p14="http://schemas.microsoft.com/office/powerpoint/2010/main" val="11443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p:cNvSpPr/>
          <p:nvPr/>
        </p:nvSpPr>
        <p:spPr>
          <a:xfrm>
            <a:off x="491066" y="338667"/>
            <a:ext cx="7749419" cy="338667"/>
          </a:xfrm>
          <a:prstGeom prst="rect">
            <a:avLst/>
          </a:prstGeom>
          <a:noFill/>
          <a:ln/>
        </p:spPr>
        <p:txBody>
          <a:bodyPr wrap="square" lIns="0" tIns="0" rIns="0" bIns="0" rtlCol="0" anchor="ctr"/>
          <a:lstStyle/>
          <a:p>
            <a:pPr>
              <a:lnSpc>
                <a:spcPct val="90000"/>
              </a:lnSpc>
            </a:pPr>
            <a:r>
              <a:rPr lang="en-US" altLang="zh-CN" sz="2400" b="1" dirty="0">
                <a:solidFill>
                  <a:srgbClr val="2C5F5D"/>
                </a:solidFill>
                <a:latin typeface="Calibri"/>
                <a:ea typeface="Calibri"/>
                <a:cs typeface="Calibri"/>
              </a:rPr>
              <a:t>Conclusion</a:t>
            </a:r>
            <a:endParaRPr lang="en-GB" sz="1600" dirty="0">
              <a:latin typeface="Calibri"/>
              <a:ea typeface="Calibri"/>
              <a:cs typeface="Calibri"/>
            </a:endParaRPr>
          </a:p>
        </p:txBody>
      </p:sp>
      <p:sp>
        <p:nvSpPr>
          <p:cNvPr id="4" name="Text 2"/>
          <p:cNvSpPr/>
          <p:nvPr/>
        </p:nvSpPr>
        <p:spPr>
          <a:xfrm>
            <a:off x="508000" y="745067"/>
            <a:ext cx="11421533" cy="237067"/>
          </a:xfrm>
          <a:prstGeom prst="rect">
            <a:avLst/>
          </a:prstGeom>
          <a:noFill/>
          <a:ln/>
        </p:spPr>
        <p:txBody>
          <a:bodyPr wrap="square" lIns="0" tIns="0" rIns="0" bIns="0" rtlCol="0" anchor="ctr"/>
          <a:lstStyle/>
          <a:p>
            <a:pPr>
              <a:lnSpc>
                <a:spcPct val="130000"/>
              </a:lnSpc>
            </a:pPr>
            <a:r>
              <a:rPr lang="en-GB" sz="1200">
                <a:solidFill>
                  <a:srgbClr val="5A7A79"/>
                </a:solidFill>
                <a:latin typeface="Calibri"/>
                <a:ea typeface="Calibri"/>
                <a:cs typeface="Calibri"/>
              </a:rPr>
              <a:t>Concurrent extreme heat and heavy precipitation: a dual challenge for urban infrastructure</a:t>
            </a:r>
            <a:endParaRPr lang="en-GB" sz="1600">
              <a:latin typeface="Calibri"/>
              <a:ea typeface="Calibri"/>
              <a:cs typeface="Calibri"/>
            </a:endParaRPr>
          </a:p>
        </p:txBody>
      </p:sp>
      <p:sp>
        <p:nvSpPr>
          <p:cNvPr id="5" name="Shape 3"/>
          <p:cNvSpPr/>
          <p:nvPr/>
        </p:nvSpPr>
        <p:spPr>
          <a:xfrm>
            <a:off x="372533" y="1115433"/>
            <a:ext cx="5655733" cy="3162653"/>
          </a:xfrm>
          <a:custGeom>
            <a:avLst/>
            <a:gdLst/>
            <a:ahLst/>
            <a:cxnLst/>
            <a:rect l="l" t="t" r="r" b="b"/>
            <a:pathLst>
              <a:path w="5655733" h="3776133">
                <a:moveTo>
                  <a:pt x="33867" y="0"/>
                </a:moveTo>
                <a:lnTo>
                  <a:pt x="5554118" y="0"/>
                </a:lnTo>
                <a:cubicBezTo>
                  <a:pt x="5610238" y="0"/>
                  <a:pt x="5655733" y="45495"/>
                  <a:pt x="5655733" y="101616"/>
                </a:cubicBezTo>
                <a:lnTo>
                  <a:pt x="5655733" y="3674518"/>
                </a:lnTo>
                <a:cubicBezTo>
                  <a:pt x="5655733" y="3730638"/>
                  <a:pt x="5610238" y="3776133"/>
                  <a:pt x="5554118" y="3776133"/>
                </a:cubicBezTo>
                <a:lnTo>
                  <a:pt x="33867" y="3776133"/>
                </a:lnTo>
                <a:cubicBezTo>
                  <a:pt x="15163" y="3776133"/>
                  <a:pt x="0" y="3760971"/>
                  <a:pt x="0" y="3742267"/>
                </a:cubicBezTo>
                <a:lnTo>
                  <a:pt x="0" y="33867"/>
                </a:lnTo>
                <a:cubicBezTo>
                  <a:pt x="0" y="15175"/>
                  <a:pt x="15175" y="0"/>
                  <a:pt x="33867"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6" name="Shape 4"/>
          <p:cNvSpPr/>
          <p:nvPr/>
        </p:nvSpPr>
        <p:spPr>
          <a:xfrm>
            <a:off x="374597" y="1128233"/>
            <a:ext cx="99533" cy="3149853"/>
          </a:xfrm>
          <a:custGeom>
            <a:avLst/>
            <a:gdLst/>
            <a:ahLst/>
            <a:cxnLst/>
            <a:rect l="l" t="t" r="r" b="b"/>
            <a:pathLst>
              <a:path w="33867" h="3776133">
                <a:moveTo>
                  <a:pt x="33867" y="0"/>
                </a:moveTo>
                <a:lnTo>
                  <a:pt x="33867" y="0"/>
                </a:lnTo>
                <a:lnTo>
                  <a:pt x="33867" y="3776133"/>
                </a:lnTo>
                <a:lnTo>
                  <a:pt x="33867" y="3776133"/>
                </a:lnTo>
                <a:cubicBezTo>
                  <a:pt x="15163" y="3776133"/>
                  <a:pt x="0" y="3760971"/>
                  <a:pt x="0" y="3742267"/>
                </a:cubicBezTo>
                <a:lnTo>
                  <a:pt x="0" y="33867"/>
                </a:lnTo>
                <a:cubicBezTo>
                  <a:pt x="0" y="15175"/>
                  <a:pt x="15175" y="0"/>
                  <a:pt x="33867" y="0"/>
                </a:cubicBezTo>
                <a:close/>
              </a:path>
            </a:pathLst>
          </a:custGeom>
          <a:solidFill>
            <a:srgbClr val="B87B5C"/>
          </a:solidFill>
          <a:ln/>
        </p:spPr>
        <p:txBody>
          <a:bodyPr/>
          <a:lstStyle/>
          <a:p>
            <a:endParaRPr lang="en-GB"/>
          </a:p>
        </p:txBody>
      </p:sp>
      <p:sp>
        <p:nvSpPr>
          <p:cNvPr id="7" name="Shape 5"/>
          <p:cNvSpPr/>
          <p:nvPr/>
        </p:nvSpPr>
        <p:spPr>
          <a:xfrm>
            <a:off x="571499" y="1276299"/>
            <a:ext cx="406400" cy="406400"/>
          </a:xfrm>
          <a:custGeom>
            <a:avLst/>
            <a:gdLst/>
            <a:ahLst/>
            <a:cxnLst/>
            <a:rect l="l" t="t" r="r" b="b"/>
            <a:pathLst>
              <a:path w="406400" h="406400">
                <a:moveTo>
                  <a:pt x="101600" y="0"/>
                </a:moveTo>
                <a:lnTo>
                  <a:pt x="304800" y="0"/>
                </a:lnTo>
                <a:cubicBezTo>
                  <a:pt x="360875" y="0"/>
                  <a:pt x="406400" y="45525"/>
                  <a:pt x="406400" y="101600"/>
                </a:cubicBezTo>
                <a:lnTo>
                  <a:pt x="406400" y="304800"/>
                </a:lnTo>
                <a:cubicBezTo>
                  <a:pt x="406400" y="360875"/>
                  <a:pt x="360875" y="406400"/>
                  <a:pt x="304800" y="406400"/>
                </a:cubicBezTo>
                <a:lnTo>
                  <a:pt x="101600" y="406400"/>
                </a:lnTo>
                <a:cubicBezTo>
                  <a:pt x="45525" y="406400"/>
                  <a:pt x="0" y="360875"/>
                  <a:pt x="0" y="304800"/>
                </a:cubicBezTo>
                <a:lnTo>
                  <a:pt x="0" y="101600"/>
                </a:lnTo>
                <a:cubicBezTo>
                  <a:pt x="0" y="45525"/>
                  <a:pt x="45525" y="0"/>
                  <a:pt x="101600" y="0"/>
                </a:cubicBezTo>
                <a:close/>
              </a:path>
            </a:pathLst>
          </a:custGeom>
          <a:solidFill>
            <a:srgbClr val="B87B5C">
              <a:alpha val="10196"/>
            </a:srgbClr>
          </a:solidFill>
          <a:ln/>
        </p:spPr>
        <p:txBody>
          <a:bodyPr/>
          <a:lstStyle/>
          <a:p>
            <a:endParaRPr lang="en-GB"/>
          </a:p>
        </p:txBody>
      </p:sp>
      <p:sp>
        <p:nvSpPr>
          <p:cNvPr id="8" name="Shape 6"/>
          <p:cNvSpPr/>
          <p:nvPr/>
        </p:nvSpPr>
        <p:spPr>
          <a:xfrm>
            <a:off x="673099" y="1377899"/>
            <a:ext cx="203200" cy="203200"/>
          </a:xfrm>
          <a:custGeom>
            <a:avLst/>
            <a:gdLst/>
            <a:ahLst/>
            <a:cxnLst/>
            <a:rect l="l" t="t" r="r" b="b"/>
            <a:pathLst>
              <a:path w="203200" h="203200">
                <a:moveTo>
                  <a:pt x="92273" y="2064"/>
                </a:moveTo>
                <a:cubicBezTo>
                  <a:pt x="98187" y="-675"/>
                  <a:pt x="105013" y="-675"/>
                  <a:pt x="110927" y="2064"/>
                </a:cubicBezTo>
                <a:lnTo>
                  <a:pt x="197683" y="42148"/>
                </a:lnTo>
                <a:cubicBezTo>
                  <a:pt x="201057" y="43696"/>
                  <a:pt x="203200" y="47069"/>
                  <a:pt x="203200" y="50800"/>
                </a:cubicBezTo>
                <a:cubicBezTo>
                  <a:pt x="203200" y="54531"/>
                  <a:pt x="201057" y="57904"/>
                  <a:pt x="197683" y="59452"/>
                </a:cubicBezTo>
                <a:lnTo>
                  <a:pt x="110927" y="99536"/>
                </a:lnTo>
                <a:cubicBezTo>
                  <a:pt x="105013" y="102275"/>
                  <a:pt x="98187" y="102275"/>
                  <a:pt x="92273" y="99536"/>
                </a:cubicBezTo>
                <a:lnTo>
                  <a:pt x="5517" y="59452"/>
                </a:lnTo>
                <a:cubicBezTo>
                  <a:pt x="2143" y="57864"/>
                  <a:pt x="0" y="54491"/>
                  <a:pt x="0" y="50800"/>
                </a:cubicBezTo>
                <a:cubicBezTo>
                  <a:pt x="0" y="47109"/>
                  <a:pt x="2143" y="43696"/>
                  <a:pt x="5517" y="42148"/>
                </a:cubicBezTo>
                <a:lnTo>
                  <a:pt x="92273" y="2064"/>
                </a:lnTo>
                <a:close/>
                <a:moveTo>
                  <a:pt x="19090" y="86678"/>
                </a:moveTo>
                <a:lnTo>
                  <a:pt x="84296" y="116800"/>
                </a:lnTo>
                <a:cubicBezTo>
                  <a:pt x="95290" y="121880"/>
                  <a:pt x="107950" y="121880"/>
                  <a:pt x="118943" y="116800"/>
                </a:cubicBezTo>
                <a:lnTo>
                  <a:pt x="184150" y="86678"/>
                </a:lnTo>
                <a:lnTo>
                  <a:pt x="197683" y="92948"/>
                </a:lnTo>
                <a:cubicBezTo>
                  <a:pt x="201057" y="94496"/>
                  <a:pt x="203200" y="97869"/>
                  <a:pt x="203200" y="101600"/>
                </a:cubicBezTo>
                <a:cubicBezTo>
                  <a:pt x="203200" y="105331"/>
                  <a:pt x="201057" y="108704"/>
                  <a:pt x="197683" y="110252"/>
                </a:cubicBezTo>
                <a:lnTo>
                  <a:pt x="110927" y="150336"/>
                </a:lnTo>
                <a:cubicBezTo>
                  <a:pt x="105013" y="153075"/>
                  <a:pt x="98187" y="153075"/>
                  <a:pt x="92273" y="150336"/>
                </a:cubicBezTo>
                <a:lnTo>
                  <a:pt x="5517" y="110252"/>
                </a:lnTo>
                <a:cubicBezTo>
                  <a:pt x="2143" y="108664"/>
                  <a:pt x="0" y="105291"/>
                  <a:pt x="0" y="101600"/>
                </a:cubicBezTo>
                <a:cubicBezTo>
                  <a:pt x="0" y="97909"/>
                  <a:pt x="2143" y="94496"/>
                  <a:pt x="5517" y="92948"/>
                </a:cubicBezTo>
                <a:lnTo>
                  <a:pt x="19050" y="86678"/>
                </a:lnTo>
                <a:close/>
                <a:moveTo>
                  <a:pt x="5517" y="143748"/>
                </a:moveTo>
                <a:lnTo>
                  <a:pt x="19050" y="137478"/>
                </a:lnTo>
                <a:lnTo>
                  <a:pt x="84257" y="167600"/>
                </a:lnTo>
                <a:cubicBezTo>
                  <a:pt x="95250" y="172680"/>
                  <a:pt x="107910" y="172680"/>
                  <a:pt x="118904" y="167600"/>
                </a:cubicBezTo>
                <a:lnTo>
                  <a:pt x="184110" y="137478"/>
                </a:lnTo>
                <a:lnTo>
                  <a:pt x="197644" y="143748"/>
                </a:lnTo>
                <a:cubicBezTo>
                  <a:pt x="201017" y="145296"/>
                  <a:pt x="203160" y="148669"/>
                  <a:pt x="203160" y="152400"/>
                </a:cubicBezTo>
                <a:cubicBezTo>
                  <a:pt x="203160" y="156131"/>
                  <a:pt x="201017" y="159504"/>
                  <a:pt x="197644" y="161052"/>
                </a:cubicBezTo>
                <a:lnTo>
                  <a:pt x="110887" y="201136"/>
                </a:lnTo>
                <a:cubicBezTo>
                  <a:pt x="104973" y="203875"/>
                  <a:pt x="98147" y="203875"/>
                  <a:pt x="92234" y="201136"/>
                </a:cubicBezTo>
                <a:lnTo>
                  <a:pt x="5517" y="161052"/>
                </a:lnTo>
                <a:cubicBezTo>
                  <a:pt x="2143" y="159464"/>
                  <a:pt x="0" y="156091"/>
                  <a:pt x="0" y="152400"/>
                </a:cubicBezTo>
                <a:cubicBezTo>
                  <a:pt x="0" y="148709"/>
                  <a:pt x="2143" y="145296"/>
                  <a:pt x="5517" y="143748"/>
                </a:cubicBezTo>
                <a:close/>
              </a:path>
            </a:pathLst>
          </a:custGeom>
          <a:solidFill>
            <a:srgbClr val="B87B5C"/>
          </a:solidFill>
          <a:ln/>
        </p:spPr>
        <p:txBody>
          <a:bodyPr/>
          <a:lstStyle/>
          <a:p>
            <a:endParaRPr lang="en-GB"/>
          </a:p>
        </p:txBody>
      </p:sp>
      <p:sp>
        <p:nvSpPr>
          <p:cNvPr id="9" name="Text 7"/>
          <p:cNvSpPr/>
          <p:nvPr/>
        </p:nvSpPr>
        <p:spPr>
          <a:xfrm>
            <a:off x="1079499" y="1344033"/>
            <a:ext cx="2904067" cy="270933"/>
          </a:xfrm>
          <a:prstGeom prst="rect">
            <a:avLst/>
          </a:prstGeom>
          <a:noFill/>
          <a:ln/>
        </p:spPr>
        <p:txBody>
          <a:bodyPr wrap="square" lIns="0" tIns="0" rIns="0" bIns="0" rtlCol="0" anchor="ctr"/>
          <a:lstStyle/>
          <a:p>
            <a:pPr>
              <a:lnSpc>
                <a:spcPct val="110000"/>
              </a:lnSpc>
            </a:pPr>
            <a:r>
              <a:rPr lang="en-GB" sz="1600" b="1">
                <a:solidFill>
                  <a:srgbClr val="B87B5C"/>
                </a:solidFill>
                <a:latin typeface="Calibri"/>
                <a:ea typeface="Calibri"/>
                <a:cs typeface="Calibri"/>
              </a:rPr>
              <a:t>Compound Extremes Definition</a:t>
            </a:r>
            <a:endParaRPr lang="en-GB" sz="1600">
              <a:latin typeface="Calibri"/>
              <a:ea typeface="Calibri"/>
              <a:cs typeface="Calibri"/>
            </a:endParaRPr>
          </a:p>
        </p:txBody>
      </p:sp>
      <p:sp>
        <p:nvSpPr>
          <p:cNvPr id="10" name="Shape 8"/>
          <p:cNvSpPr/>
          <p:nvPr/>
        </p:nvSpPr>
        <p:spPr>
          <a:xfrm>
            <a:off x="571499" y="1818166"/>
            <a:ext cx="5300133" cy="1286933"/>
          </a:xfrm>
          <a:custGeom>
            <a:avLst/>
            <a:gdLst/>
            <a:ahLst/>
            <a:cxnLst/>
            <a:rect l="l" t="t" r="r" b="b"/>
            <a:pathLst>
              <a:path w="5300133" h="1286933">
                <a:moveTo>
                  <a:pt x="67731" y="0"/>
                </a:moveTo>
                <a:lnTo>
                  <a:pt x="5232402" y="0"/>
                </a:lnTo>
                <a:cubicBezTo>
                  <a:pt x="5269809" y="0"/>
                  <a:pt x="5300133" y="30324"/>
                  <a:pt x="5300133" y="67731"/>
                </a:cubicBezTo>
                <a:lnTo>
                  <a:pt x="5300133" y="1219202"/>
                </a:lnTo>
                <a:cubicBezTo>
                  <a:pt x="5300133" y="1256609"/>
                  <a:pt x="5269809" y="1286933"/>
                  <a:pt x="5232402" y="1286933"/>
                </a:cubicBezTo>
                <a:lnTo>
                  <a:pt x="67731" y="1286933"/>
                </a:lnTo>
                <a:cubicBezTo>
                  <a:pt x="30324" y="1286933"/>
                  <a:pt x="0" y="1256609"/>
                  <a:pt x="0" y="1219202"/>
                </a:cubicBezTo>
                <a:lnTo>
                  <a:pt x="0" y="67731"/>
                </a:lnTo>
                <a:cubicBezTo>
                  <a:pt x="0" y="30349"/>
                  <a:pt x="30349" y="0"/>
                  <a:pt x="67731" y="0"/>
                </a:cubicBezTo>
                <a:close/>
              </a:path>
            </a:pathLst>
          </a:custGeom>
          <a:solidFill>
            <a:srgbClr val="F5F5F3"/>
          </a:solidFill>
          <a:ln/>
        </p:spPr>
        <p:txBody>
          <a:bodyPr/>
          <a:lstStyle/>
          <a:p>
            <a:endParaRPr lang="en-GB"/>
          </a:p>
        </p:txBody>
      </p:sp>
      <p:sp>
        <p:nvSpPr>
          <p:cNvPr id="11" name="Text 9"/>
          <p:cNvSpPr/>
          <p:nvPr/>
        </p:nvSpPr>
        <p:spPr>
          <a:xfrm>
            <a:off x="706965" y="1953633"/>
            <a:ext cx="5096933" cy="440267"/>
          </a:xfrm>
          <a:prstGeom prst="rect">
            <a:avLst/>
          </a:prstGeom>
          <a:noFill/>
          <a:ln/>
        </p:spPr>
        <p:txBody>
          <a:bodyPr wrap="square" lIns="0" tIns="0" rIns="0" bIns="0" rtlCol="0" anchor="ctr"/>
          <a:lstStyle/>
          <a:p>
            <a:pPr>
              <a:lnSpc>
                <a:spcPct val="140000"/>
              </a:lnSpc>
            </a:pPr>
            <a:r>
              <a:rPr lang="en-GB" sz="1067" b="1" dirty="0">
                <a:solidFill>
                  <a:srgbClr val="2D3748"/>
                </a:solidFill>
                <a:latin typeface="Calibri"/>
                <a:ea typeface="Calibri"/>
                <a:cs typeface="Calibri"/>
              </a:rPr>
              <a:t>Compound extremes</a:t>
            </a:r>
            <a:r>
              <a:rPr lang="en-GB" sz="1067" dirty="0">
                <a:solidFill>
                  <a:srgbClr val="2D3748"/>
                </a:solidFill>
                <a:latin typeface="Calibri"/>
                <a:ea typeface="Calibri"/>
                <a:cs typeface="Calibri"/>
              </a:rPr>
              <a:t> represent the </a:t>
            </a:r>
            <a:r>
              <a:rPr lang="en-GB" sz="1067" dirty="0">
                <a:solidFill>
                  <a:srgbClr val="2D3748"/>
                </a:solidFill>
                <a:highlight>
                  <a:srgbClr val="B87B5C">
                    <a:alpha val="20000"/>
                  </a:srgbClr>
                </a:highlight>
                <a:latin typeface="Calibri"/>
                <a:ea typeface="Calibri"/>
                <a:cs typeface="Calibri"/>
              </a:rPr>
              <a:t>concurrent occurrence </a:t>
            </a:r>
            <a:r>
              <a:rPr lang="en-GB" sz="1067" dirty="0">
                <a:solidFill>
                  <a:srgbClr val="2D3748"/>
                </a:solidFill>
                <a:latin typeface="Calibri"/>
                <a:ea typeface="Calibri"/>
                <a:cs typeface="Calibri"/>
              </a:rPr>
              <a:t>of both extreme heat and extreme precipitation on the </a:t>
            </a:r>
            <a:r>
              <a:rPr lang="en-GB" sz="1067" b="1" dirty="0">
                <a:solidFill>
                  <a:srgbClr val="2D3748"/>
                </a:solidFill>
                <a:latin typeface="Calibri"/>
                <a:ea typeface="Calibri"/>
                <a:cs typeface="Calibri"/>
              </a:rPr>
              <a:t>same day</a:t>
            </a:r>
            <a:r>
              <a:rPr lang="en-GB" sz="1067" dirty="0">
                <a:solidFill>
                  <a:srgbClr val="2D3748"/>
                </a:solidFill>
                <a:latin typeface="Calibri"/>
                <a:ea typeface="Calibri"/>
                <a:cs typeface="Calibri"/>
              </a:rPr>
              <a:t> .</a:t>
            </a:r>
            <a:endParaRPr lang="en-GB" sz="1600" dirty="0">
              <a:latin typeface="Calibri"/>
              <a:ea typeface="Calibri"/>
              <a:cs typeface="Calibri"/>
            </a:endParaRPr>
          </a:p>
        </p:txBody>
      </p:sp>
      <p:sp>
        <p:nvSpPr>
          <p:cNvPr id="12" name="Shape 10"/>
          <p:cNvSpPr/>
          <p:nvPr/>
        </p:nvSpPr>
        <p:spPr>
          <a:xfrm>
            <a:off x="715432" y="2503966"/>
            <a:ext cx="5012267" cy="457200"/>
          </a:xfrm>
          <a:custGeom>
            <a:avLst/>
            <a:gdLst/>
            <a:ahLst/>
            <a:cxnLst/>
            <a:rect l="l" t="t" r="r" b="b"/>
            <a:pathLst>
              <a:path w="5012267" h="457200">
                <a:moveTo>
                  <a:pt x="33865" y="0"/>
                </a:moveTo>
                <a:lnTo>
                  <a:pt x="4978402" y="0"/>
                </a:lnTo>
                <a:cubicBezTo>
                  <a:pt x="4997105" y="0"/>
                  <a:pt x="5012267" y="15162"/>
                  <a:pt x="5012267" y="33865"/>
                </a:cubicBezTo>
                <a:lnTo>
                  <a:pt x="5012267" y="423335"/>
                </a:lnTo>
                <a:cubicBezTo>
                  <a:pt x="5012267" y="442038"/>
                  <a:pt x="4997105" y="457200"/>
                  <a:pt x="4978402" y="457200"/>
                </a:cubicBezTo>
                <a:lnTo>
                  <a:pt x="33865" y="457200"/>
                </a:lnTo>
                <a:cubicBezTo>
                  <a:pt x="15162" y="457200"/>
                  <a:pt x="0" y="442038"/>
                  <a:pt x="0" y="423335"/>
                </a:cubicBezTo>
                <a:lnTo>
                  <a:pt x="0" y="33865"/>
                </a:lnTo>
                <a:cubicBezTo>
                  <a:pt x="0" y="15162"/>
                  <a:pt x="15162" y="0"/>
                  <a:pt x="33865" y="0"/>
                </a:cubicBezTo>
                <a:close/>
              </a:path>
            </a:pathLst>
          </a:custGeom>
          <a:solidFill>
            <a:srgbClr val="FFFFFF"/>
          </a:solidFill>
          <a:ln w="25400">
            <a:solidFill>
              <a:srgbClr val="B87B5C"/>
            </a:solidFill>
            <a:prstDash val="solid"/>
          </a:ln>
        </p:spPr>
        <p:txBody>
          <a:bodyPr/>
          <a:lstStyle/>
          <a:p>
            <a:endParaRPr lang="en-GB"/>
          </a:p>
        </p:txBody>
      </p:sp>
      <p:sp>
        <p:nvSpPr>
          <p:cNvPr id="13" name="Text 11"/>
          <p:cNvSpPr/>
          <p:nvPr/>
        </p:nvSpPr>
        <p:spPr>
          <a:xfrm>
            <a:off x="787399" y="2614033"/>
            <a:ext cx="4868333" cy="237067"/>
          </a:xfrm>
          <a:prstGeom prst="rect">
            <a:avLst/>
          </a:prstGeom>
          <a:noFill/>
          <a:ln/>
        </p:spPr>
        <p:txBody>
          <a:bodyPr wrap="square" lIns="0" tIns="0" rIns="0" bIns="0" rtlCol="0" anchor="ctr"/>
          <a:lstStyle/>
          <a:p>
            <a:pPr algn="ctr">
              <a:lnSpc>
                <a:spcPct val="130000"/>
              </a:lnSpc>
            </a:pPr>
            <a:r>
              <a:rPr lang="en-GB" sz="1200" b="1" dirty="0">
                <a:solidFill>
                  <a:srgbClr val="2C5F5D"/>
                </a:solidFill>
                <a:latin typeface="Calibri"/>
                <a:ea typeface="Calibri"/>
                <a:cs typeface="Calibri"/>
              </a:rPr>
              <a:t>Compound = TX90p ∩ R95p</a:t>
            </a:r>
            <a:endParaRPr lang="en-GB" sz="1600" dirty="0">
              <a:latin typeface="Calibri"/>
              <a:ea typeface="Calibri"/>
              <a:cs typeface="Calibri"/>
            </a:endParaRPr>
          </a:p>
        </p:txBody>
      </p:sp>
      <p:sp>
        <p:nvSpPr>
          <p:cNvPr id="14" name="Shape 12"/>
          <p:cNvSpPr/>
          <p:nvPr/>
        </p:nvSpPr>
        <p:spPr>
          <a:xfrm>
            <a:off x="571499" y="3240566"/>
            <a:ext cx="2599267" cy="812800"/>
          </a:xfrm>
          <a:custGeom>
            <a:avLst/>
            <a:gdLst/>
            <a:ahLst/>
            <a:cxnLst/>
            <a:rect l="l" t="t" r="r" b="b"/>
            <a:pathLst>
              <a:path w="2599267" h="812800">
                <a:moveTo>
                  <a:pt x="67731" y="0"/>
                </a:moveTo>
                <a:lnTo>
                  <a:pt x="2531536" y="0"/>
                </a:lnTo>
                <a:cubicBezTo>
                  <a:pt x="2568943" y="0"/>
                  <a:pt x="2599267" y="30324"/>
                  <a:pt x="2599267" y="67731"/>
                </a:cubicBezTo>
                <a:lnTo>
                  <a:pt x="2599267" y="745069"/>
                </a:lnTo>
                <a:cubicBezTo>
                  <a:pt x="2599267" y="782476"/>
                  <a:pt x="2568943" y="812800"/>
                  <a:pt x="2531536" y="812800"/>
                </a:cubicBezTo>
                <a:lnTo>
                  <a:pt x="67731" y="812800"/>
                </a:lnTo>
                <a:cubicBezTo>
                  <a:pt x="30324" y="812800"/>
                  <a:pt x="0" y="782476"/>
                  <a:pt x="0" y="745069"/>
                </a:cubicBezTo>
                <a:lnTo>
                  <a:pt x="0" y="67731"/>
                </a:lnTo>
                <a:cubicBezTo>
                  <a:pt x="0" y="30349"/>
                  <a:pt x="30349" y="0"/>
                  <a:pt x="67731" y="0"/>
                </a:cubicBezTo>
                <a:close/>
              </a:path>
            </a:pathLst>
          </a:custGeom>
          <a:solidFill>
            <a:srgbClr val="B87B5C">
              <a:alpha val="5098"/>
            </a:srgbClr>
          </a:solidFill>
          <a:ln/>
        </p:spPr>
        <p:txBody>
          <a:bodyPr/>
          <a:lstStyle/>
          <a:p>
            <a:endParaRPr lang="en-GB"/>
          </a:p>
        </p:txBody>
      </p:sp>
      <p:sp>
        <p:nvSpPr>
          <p:cNvPr id="15" name="Text 13"/>
          <p:cNvSpPr/>
          <p:nvPr/>
        </p:nvSpPr>
        <p:spPr>
          <a:xfrm>
            <a:off x="643465" y="3342166"/>
            <a:ext cx="2455333" cy="169333"/>
          </a:xfrm>
          <a:prstGeom prst="rect">
            <a:avLst/>
          </a:prstGeom>
          <a:noFill/>
          <a:ln/>
        </p:spPr>
        <p:txBody>
          <a:bodyPr wrap="square" lIns="0" tIns="0" rIns="0" bIns="0" rtlCol="0" anchor="ctr"/>
          <a:lstStyle/>
          <a:p>
            <a:pPr algn="ctr">
              <a:lnSpc>
                <a:spcPct val="120000"/>
              </a:lnSpc>
            </a:pPr>
            <a:r>
              <a:rPr lang="en-GB" sz="933">
                <a:solidFill>
                  <a:srgbClr val="5A7A79"/>
                </a:solidFill>
                <a:latin typeface="Calibri"/>
                <a:ea typeface="Calibri"/>
                <a:cs typeface="Calibri"/>
              </a:rPr>
              <a:t>Baseline Frequency</a:t>
            </a:r>
            <a:endParaRPr lang="en-GB" sz="1600">
              <a:latin typeface="Calibri"/>
              <a:ea typeface="Calibri"/>
              <a:cs typeface="Calibri"/>
            </a:endParaRPr>
          </a:p>
        </p:txBody>
      </p:sp>
      <p:sp>
        <p:nvSpPr>
          <p:cNvPr id="16" name="Text 14"/>
          <p:cNvSpPr/>
          <p:nvPr/>
        </p:nvSpPr>
        <p:spPr>
          <a:xfrm>
            <a:off x="622299" y="3545366"/>
            <a:ext cx="2497667" cy="270933"/>
          </a:xfrm>
          <a:prstGeom prst="rect">
            <a:avLst/>
          </a:prstGeom>
          <a:noFill/>
          <a:ln/>
        </p:spPr>
        <p:txBody>
          <a:bodyPr wrap="square" lIns="0" tIns="0" rIns="0" bIns="0" rtlCol="0" anchor="ctr"/>
          <a:lstStyle/>
          <a:p>
            <a:pPr algn="ctr">
              <a:lnSpc>
                <a:spcPct val="110000"/>
              </a:lnSpc>
            </a:pPr>
            <a:r>
              <a:rPr lang="en-GB" sz="1600" b="1">
                <a:solidFill>
                  <a:srgbClr val="2C5F5D"/>
                </a:solidFill>
                <a:latin typeface="Calibri"/>
                <a:ea typeface="Calibri"/>
                <a:cs typeface="Calibri"/>
              </a:rPr>
              <a:t>0.7</a:t>
            </a:r>
            <a:endParaRPr lang="en-GB" sz="1600">
              <a:latin typeface="Calibri"/>
              <a:ea typeface="Calibri"/>
              <a:cs typeface="Calibri"/>
            </a:endParaRPr>
          </a:p>
        </p:txBody>
      </p:sp>
      <p:sp>
        <p:nvSpPr>
          <p:cNvPr id="17" name="Text 15"/>
          <p:cNvSpPr/>
          <p:nvPr/>
        </p:nvSpPr>
        <p:spPr>
          <a:xfrm>
            <a:off x="647699" y="3816299"/>
            <a:ext cx="2446867"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days/year</a:t>
            </a:r>
            <a:endParaRPr lang="en-GB" sz="1600">
              <a:latin typeface="Calibri"/>
              <a:ea typeface="Calibri"/>
              <a:cs typeface="Calibri"/>
            </a:endParaRPr>
          </a:p>
        </p:txBody>
      </p:sp>
      <p:sp>
        <p:nvSpPr>
          <p:cNvPr id="18" name="Shape 16"/>
          <p:cNvSpPr/>
          <p:nvPr/>
        </p:nvSpPr>
        <p:spPr>
          <a:xfrm>
            <a:off x="3272365" y="3240566"/>
            <a:ext cx="2599267" cy="812800"/>
          </a:xfrm>
          <a:custGeom>
            <a:avLst/>
            <a:gdLst/>
            <a:ahLst/>
            <a:cxnLst/>
            <a:rect l="l" t="t" r="r" b="b"/>
            <a:pathLst>
              <a:path w="2599267" h="812800">
                <a:moveTo>
                  <a:pt x="67731" y="0"/>
                </a:moveTo>
                <a:lnTo>
                  <a:pt x="2531536" y="0"/>
                </a:lnTo>
                <a:cubicBezTo>
                  <a:pt x="2568943" y="0"/>
                  <a:pt x="2599267" y="30324"/>
                  <a:pt x="2599267" y="67731"/>
                </a:cubicBezTo>
                <a:lnTo>
                  <a:pt x="2599267" y="745069"/>
                </a:lnTo>
                <a:cubicBezTo>
                  <a:pt x="2599267" y="782476"/>
                  <a:pt x="2568943" y="812800"/>
                  <a:pt x="2531536" y="812800"/>
                </a:cubicBezTo>
                <a:lnTo>
                  <a:pt x="67731" y="812800"/>
                </a:lnTo>
                <a:cubicBezTo>
                  <a:pt x="30324" y="812800"/>
                  <a:pt x="0" y="782476"/>
                  <a:pt x="0" y="745069"/>
                </a:cubicBezTo>
                <a:lnTo>
                  <a:pt x="0" y="67731"/>
                </a:lnTo>
                <a:cubicBezTo>
                  <a:pt x="0" y="30349"/>
                  <a:pt x="30349" y="0"/>
                  <a:pt x="67731" y="0"/>
                </a:cubicBezTo>
                <a:close/>
              </a:path>
            </a:pathLst>
          </a:custGeom>
          <a:solidFill>
            <a:srgbClr val="B87B5C">
              <a:alpha val="5098"/>
            </a:srgbClr>
          </a:solidFill>
          <a:ln/>
        </p:spPr>
        <p:txBody>
          <a:bodyPr/>
          <a:lstStyle/>
          <a:p>
            <a:endParaRPr lang="en-GB"/>
          </a:p>
        </p:txBody>
      </p:sp>
      <p:sp>
        <p:nvSpPr>
          <p:cNvPr id="19" name="Text 17"/>
          <p:cNvSpPr/>
          <p:nvPr/>
        </p:nvSpPr>
        <p:spPr>
          <a:xfrm>
            <a:off x="3344332" y="3342166"/>
            <a:ext cx="2455333" cy="169333"/>
          </a:xfrm>
          <a:prstGeom prst="rect">
            <a:avLst/>
          </a:prstGeom>
          <a:noFill/>
          <a:ln/>
        </p:spPr>
        <p:txBody>
          <a:bodyPr wrap="square" lIns="0" tIns="0" rIns="0" bIns="0" rtlCol="0" anchor="ctr"/>
          <a:lstStyle/>
          <a:p>
            <a:pPr algn="ctr">
              <a:lnSpc>
                <a:spcPct val="120000"/>
              </a:lnSpc>
            </a:pPr>
            <a:r>
              <a:rPr lang="en-GB" sz="933">
                <a:solidFill>
                  <a:srgbClr val="5A7A79"/>
                </a:solidFill>
                <a:latin typeface="Calibri"/>
                <a:ea typeface="Calibri"/>
                <a:cs typeface="Calibri"/>
              </a:rPr>
              <a:t>Future Frequency</a:t>
            </a:r>
            <a:endParaRPr lang="en-GB" sz="1600">
              <a:latin typeface="Calibri"/>
              <a:ea typeface="Calibri"/>
              <a:cs typeface="Calibri"/>
            </a:endParaRPr>
          </a:p>
        </p:txBody>
      </p:sp>
      <p:sp>
        <p:nvSpPr>
          <p:cNvPr id="20" name="Text 18"/>
          <p:cNvSpPr/>
          <p:nvPr/>
        </p:nvSpPr>
        <p:spPr>
          <a:xfrm>
            <a:off x="3323165" y="3545366"/>
            <a:ext cx="2497667" cy="270933"/>
          </a:xfrm>
          <a:prstGeom prst="rect">
            <a:avLst/>
          </a:prstGeom>
          <a:noFill/>
          <a:ln/>
        </p:spPr>
        <p:txBody>
          <a:bodyPr wrap="square" lIns="0" tIns="0" rIns="0" bIns="0" rtlCol="0" anchor="ctr"/>
          <a:lstStyle/>
          <a:p>
            <a:pPr algn="ctr">
              <a:lnSpc>
                <a:spcPct val="110000"/>
              </a:lnSpc>
            </a:pPr>
            <a:r>
              <a:rPr lang="en-GB" sz="1600" b="1">
                <a:solidFill>
                  <a:srgbClr val="B87B5C"/>
                </a:solidFill>
                <a:latin typeface="Calibri"/>
                <a:ea typeface="Calibri"/>
                <a:cs typeface="Calibri"/>
              </a:rPr>
              <a:t>3.4</a:t>
            </a:r>
            <a:endParaRPr lang="en-GB" sz="1600">
              <a:latin typeface="Calibri"/>
              <a:ea typeface="Calibri"/>
              <a:cs typeface="Calibri"/>
            </a:endParaRPr>
          </a:p>
        </p:txBody>
      </p:sp>
      <p:sp>
        <p:nvSpPr>
          <p:cNvPr id="21" name="Text 19"/>
          <p:cNvSpPr/>
          <p:nvPr/>
        </p:nvSpPr>
        <p:spPr>
          <a:xfrm>
            <a:off x="3348565" y="3816299"/>
            <a:ext cx="2446867"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days/year</a:t>
            </a:r>
            <a:endParaRPr lang="en-GB" sz="1600">
              <a:latin typeface="Calibri"/>
              <a:ea typeface="Calibri"/>
              <a:cs typeface="Calibri"/>
            </a:endParaRPr>
          </a:p>
        </p:txBody>
      </p:sp>
      <p:sp>
        <p:nvSpPr>
          <p:cNvPr id="22" name="Shape 20"/>
          <p:cNvSpPr/>
          <p:nvPr/>
        </p:nvSpPr>
        <p:spPr>
          <a:xfrm>
            <a:off x="385231" y="4370966"/>
            <a:ext cx="5672667" cy="2145949"/>
          </a:xfrm>
          <a:custGeom>
            <a:avLst/>
            <a:gdLst/>
            <a:ahLst/>
            <a:cxnLst/>
            <a:rect l="l" t="t" r="r" b="b"/>
            <a:pathLst>
              <a:path w="5672667" h="1608667">
                <a:moveTo>
                  <a:pt x="101603" y="0"/>
                </a:moveTo>
                <a:lnTo>
                  <a:pt x="5571063" y="0"/>
                </a:lnTo>
                <a:cubicBezTo>
                  <a:pt x="5627177" y="0"/>
                  <a:pt x="5672667" y="45489"/>
                  <a:pt x="5672667" y="101603"/>
                </a:cubicBezTo>
                <a:lnTo>
                  <a:pt x="5672667" y="1507063"/>
                </a:lnTo>
                <a:cubicBezTo>
                  <a:pt x="5672667" y="1563177"/>
                  <a:pt x="5627177" y="1608667"/>
                  <a:pt x="5571063" y="1608667"/>
                </a:cubicBezTo>
                <a:lnTo>
                  <a:pt x="101603" y="1608667"/>
                </a:lnTo>
                <a:cubicBezTo>
                  <a:pt x="45489" y="1608667"/>
                  <a:pt x="0" y="1563177"/>
                  <a:pt x="0" y="1507063"/>
                </a:cubicBezTo>
                <a:lnTo>
                  <a:pt x="0" y="101603"/>
                </a:lnTo>
                <a:cubicBezTo>
                  <a:pt x="0" y="45527"/>
                  <a:pt x="45527" y="0"/>
                  <a:pt x="101603" y="0"/>
                </a:cubicBezTo>
                <a:close/>
              </a:path>
            </a:pathLst>
          </a:custGeom>
          <a:gradFill flip="none" rotWithShape="1">
            <a:gsLst>
              <a:gs pos="0">
                <a:srgbClr val="B87B5C"/>
              </a:gs>
              <a:gs pos="100000">
                <a:srgbClr val="2C5F5D"/>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23" name="Shape 21"/>
          <p:cNvSpPr/>
          <p:nvPr/>
        </p:nvSpPr>
        <p:spPr>
          <a:xfrm>
            <a:off x="555169" y="4591353"/>
            <a:ext cx="152400" cy="152400"/>
          </a:xfrm>
          <a:custGeom>
            <a:avLst/>
            <a:gdLst/>
            <a:ahLst/>
            <a:cxnLst/>
            <a:rect l="l" t="t" r="r" b="b"/>
            <a:pathLst>
              <a:path w="152400" h="152400">
                <a:moveTo>
                  <a:pt x="76200" y="0"/>
                </a:moveTo>
                <a:cubicBezTo>
                  <a:pt x="80576" y="0"/>
                  <a:pt x="84594" y="2411"/>
                  <a:pt x="86678" y="6251"/>
                </a:cubicBezTo>
                <a:lnTo>
                  <a:pt x="150971" y="125313"/>
                </a:lnTo>
                <a:cubicBezTo>
                  <a:pt x="152966" y="129004"/>
                  <a:pt x="152876" y="133469"/>
                  <a:pt x="150733" y="137071"/>
                </a:cubicBezTo>
                <a:cubicBezTo>
                  <a:pt x="148590" y="140672"/>
                  <a:pt x="144691" y="142875"/>
                  <a:pt x="140494" y="142875"/>
                </a:cubicBezTo>
                <a:lnTo>
                  <a:pt x="11906" y="142875"/>
                </a:lnTo>
                <a:cubicBezTo>
                  <a:pt x="7709" y="142875"/>
                  <a:pt x="3840" y="140672"/>
                  <a:pt x="1667" y="137071"/>
                </a:cubicBezTo>
                <a:cubicBezTo>
                  <a:pt x="-506" y="133469"/>
                  <a:pt x="-566" y="129004"/>
                  <a:pt x="1429" y="125313"/>
                </a:cubicBezTo>
                <a:lnTo>
                  <a:pt x="65723" y="6251"/>
                </a:lnTo>
                <a:cubicBezTo>
                  <a:pt x="67806" y="2411"/>
                  <a:pt x="71824" y="0"/>
                  <a:pt x="76200" y="0"/>
                </a:cubicBezTo>
                <a:close/>
                <a:moveTo>
                  <a:pt x="76200" y="50006"/>
                </a:moveTo>
                <a:cubicBezTo>
                  <a:pt x="72241" y="50006"/>
                  <a:pt x="69056" y="53191"/>
                  <a:pt x="69056" y="57150"/>
                </a:cubicBezTo>
                <a:lnTo>
                  <a:pt x="69056" y="90488"/>
                </a:lnTo>
                <a:cubicBezTo>
                  <a:pt x="69056" y="94446"/>
                  <a:pt x="72241" y="97631"/>
                  <a:pt x="76200" y="97631"/>
                </a:cubicBezTo>
                <a:cubicBezTo>
                  <a:pt x="80159" y="97631"/>
                  <a:pt x="83344" y="94446"/>
                  <a:pt x="83344" y="90488"/>
                </a:cubicBezTo>
                <a:lnTo>
                  <a:pt x="83344" y="57150"/>
                </a:lnTo>
                <a:cubicBezTo>
                  <a:pt x="83344" y="53191"/>
                  <a:pt x="80159" y="50006"/>
                  <a:pt x="76200" y="50006"/>
                </a:cubicBezTo>
                <a:close/>
                <a:moveTo>
                  <a:pt x="84147" y="114300"/>
                </a:moveTo>
                <a:cubicBezTo>
                  <a:pt x="84328" y="111350"/>
                  <a:pt x="82857" y="108543"/>
                  <a:pt x="80328" y="107014"/>
                </a:cubicBezTo>
                <a:cubicBezTo>
                  <a:pt x="77799" y="105484"/>
                  <a:pt x="74630" y="105484"/>
                  <a:pt x="72102" y="107014"/>
                </a:cubicBezTo>
                <a:cubicBezTo>
                  <a:pt x="69573" y="108543"/>
                  <a:pt x="68102" y="111350"/>
                  <a:pt x="68282" y="114300"/>
                </a:cubicBezTo>
                <a:cubicBezTo>
                  <a:pt x="68102" y="117250"/>
                  <a:pt x="69573" y="120057"/>
                  <a:pt x="72102" y="121586"/>
                </a:cubicBezTo>
                <a:cubicBezTo>
                  <a:pt x="74630" y="123116"/>
                  <a:pt x="77799" y="123116"/>
                  <a:pt x="80328" y="121586"/>
                </a:cubicBezTo>
                <a:cubicBezTo>
                  <a:pt x="82857" y="120057"/>
                  <a:pt x="84328" y="117250"/>
                  <a:pt x="84147" y="114300"/>
                </a:cubicBezTo>
                <a:close/>
              </a:path>
            </a:pathLst>
          </a:custGeom>
          <a:solidFill>
            <a:srgbClr val="FFFFFF"/>
          </a:solidFill>
          <a:ln/>
        </p:spPr>
        <p:txBody>
          <a:bodyPr/>
          <a:lstStyle/>
          <a:p>
            <a:endParaRPr lang="en-GB"/>
          </a:p>
        </p:txBody>
      </p:sp>
      <p:sp>
        <p:nvSpPr>
          <p:cNvPr id="24" name="Text 22"/>
          <p:cNvSpPr/>
          <p:nvPr/>
        </p:nvSpPr>
        <p:spPr>
          <a:xfrm>
            <a:off x="728735" y="4549019"/>
            <a:ext cx="5215467" cy="237067"/>
          </a:xfrm>
          <a:prstGeom prst="rect">
            <a:avLst/>
          </a:prstGeom>
          <a:noFill/>
          <a:ln/>
        </p:spPr>
        <p:txBody>
          <a:bodyPr wrap="square" lIns="0" tIns="0" rIns="0" bIns="0" rtlCol="0" anchor="ctr"/>
          <a:lstStyle/>
          <a:p>
            <a:pPr>
              <a:lnSpc>
                <a:spcPct val="130000"/>
              </a:lnSpc>
            </a:pPr>
            <a:r>
              <a:rPr lang="en-GB" sz="1200" b="1" dirty="0">
                <a:solidFill>
                  <a:srgbClr val="FFFFFF"/>
                </a:solidFill>
                <a:latin typeface="Calibri"/>
                <a:ea typeface="Calibri"/>
                <a:cs typeface="Calibri"/>
              </a:rPr>
              <a:t>Socio-Economic Impact</a:t>
            </a:r>
            <a:endParaRPr lang="en-GB" sz="1600" dirty="0">
              <a:latin typeface="Calibri"/>
              <a:ea typeface="Calibri"/>
              <a:cs typeface="Calibri"/>
            </a:endParaRPr>
          </a:p>
        </p:txBody>
      </p:sp>
      <p:sp>
        <p:nvSpPr>
          <p:cNvPr id="25" name="Shape 23"/>
          <p:cNvSpPr/>
          <p:nvPr/>
        </p:nvSpPr>
        <p:spPr>
          <a:xfrm>
            <a:off x="508000" y="4853819"/>
            <a:ext cx="5334000" cy="1412295"/>
          </a:xfrm>
          <a:custGeom>
            <a:avLst/>
            <a:gdLst/>
            <a:ahLst/>
            <a:cxnLst/>
            <a:rect l="l" t="t" r="r" b="b"/>
            <a:pathLst>
              <a:path w="5334000" h="931333">
                <a:moveTo>
                  <a:pt x="67736" y="0"/>
                </a:moveTo>
                <a:lnTo>
                  <a:pt x="5266264" y="0"/>
                </a:lnTo>
                <a:cubicBezTo>
                  <a:pt x="5303674" y="0"/>
                  <a:pt x="5334000" y="30326"/>
                  <a:pt x="5334000" y="67736"/>
                </a:cubicBezTo>
                <a:lnTo>
                  <a:pt x="5334000" y="863597"/>
                </a:lnTo>
                <a:cubicBezTo>
                  <a:pt x="5334000" y="901007"/>
                  <a:pt x="5303674" y="931333"/>
                  <a:pt x="5266264" y="931333"/>
                </a:cubicBezTo>
                <a:lnTo>
                  <a:pt x="67736" y="931333"/>
                </a:lnTo>
                <a:cubicBezTo>
                  <a:pt x="30326" y="931333"/>
                  <a:pt x="0" y="901007"/>
                  <a:pt x="0" y="863597"/>
                </a:cubicBezTo>
                <a:lnTo>
                  <a:pt x="0" y="67736"/>
                </a:lnTo>
                <a:cubicBezTo>
                  <a:pt x="0" y="30351"/>
                  <a:pt x="30351" y="0"/>
                  <a:pt x="67736" y="0"/>
                </a:cubicBezTo>
                <a:close/>
              </a:path>
            </a:pathLst>
          </a:custGeom>
          <a:solidFill>
            <a:srgbClr val="FFFFFF">
              <a:alpha val="10196"/>
            </a:srgbClr>
          </a:solidFill>
          <a:ln/>
        </p:spPr>
        <p:txBody>
          <a:bodyPr/>
          <a:lstStyle/>
          <a:p>
            <a:endParaRPr lang="en-GB"/>
          </a:p>
        </p:txBody>
      </p:sp>
      <p:sp>
        <p:nvSpPr>
          <p:cNvPr id="26" name="Text 24"/>
          <p:cNvSpPr/>
          <p:nvPr/>
        </p:nvSpPr>
        <p:spPr>
          <a:xfrm>
            <a:off x="673098" y="4961819"/>
            <a:ext cx="5130800" cy="1104296"/>
          </a:xfrm>
          <a:prstGeom prst="rect">
            <a:avLst/>
          </a:prstGeom>
          <a:noFill/>
          <a:ln/>
        </p:spPr>
        <p:txBody>
          <a:bodyPr wrap="square" lIns="0" tIns="0" rIns="0" bIns="0" rtlCol="0" anchor="ctr"/>
          <a:lstStyle/>
          <a:p>
            <a:pPr>
              <a:lnSpc>
                <a:spcPct val="140000"/>
              </a:lnSpc>
            </a:pPr>
            <a:r>
              <a:rPr lang="en-GB" sz="1400" dirty="0" err="1">
                <a:solidFill>
                  <a:srgbClr val="FFFFFF"/>
                </a:solidFill>
                <a:latin typeface="Calibri"/>
                <a:ea typeface="Calibri"/>
                <a:cs typeface="Calibri"/>
              </a:rPr>
              <a:t>Zscheischler</a:t>
            </a:r>
            <a:r>
              <a:rPr lang="en-GB" sz="1400" dirty="0">
                <a:solidFill>
                  <a:srgbClr val="FFFFFF"/>
                </a:solidFill>
                <a:latin typeface="Calibri"/>
                <a:ea typeface="Calibri"/>
                <a:cs typeface="Calibri"/>
              </a:rPr>
              <a:t> et al. (2018) emphasize that </a:t>
            </a:r>
            <a:r>
              <a:rPr lang="en-GB" sz="1400" b="1" dirty="0">
                <a:solidFill>
                  <a:srgbClr val="FFFFFF"/>
                </a:solidFill>
                <a:latin typeface="Calibri"/>
                <a:ea typeface="Calibri"/>
                <a:cs typeface="Calibri"/>
              </a:rPr>
              <a:t>socio-economic losses from compound extreme events are much greater</a:t>
            </a:r>
            <a:r>
              <a:rPr lang="en-GB" sz="1400" dirty="0">
                <a:solidFill>
                  <a:srgbClr val="FFFFFF"/>
                </a:solidFill>
                <a:latin typeface="Calibri"/>
                <a:ea typeface="Calibri"/>
                <a:cs typeface="Calibri"/>
              </a:rPr>
              <a:t> than those from single events due to cascading failures across interconnected systems.</a:t>
            </a:r>
            <a:endParaRPr lang="en-GB" sz="2400" dirty="0">
              <a:latin typeface="Calibri"/>
              <a:ea typeface="Calibri"/>
              <a:cs typeface="Calibri"/>
            </a:endParaRPr>
          </a:p>
        </p:txBody>
      </p:sp>
      <p:sp>
        <p:nvSpPr>
          <p:cNvPr id="27" name="Shape 25"/>
          <p:cNvSpPr/>
          <p:nvPr/>
        </p:nvSpPr>
        <p:spPr>
          <a:xfrm>
            <a:off x="6189012" y="1128234"/>
            <a:ext cx="5760000" cy="5405868"/>
          </a:xfrm>
          <a:custGeom>
            <a:avLst/>
            <a:gdLst/>
            <a:ahLst/>
            <a:cxnLst/>
            <a:rect l="l" t="t" r="r" b="b"/>
            <a:pathLst>
              <a:path w="5672667" h="4673600">
                <a:moveTo>
                  <a:pt x="101604" y="0"/>
                </a:moveTo>
                <a:lnTo>
                  <a:pt x="5571063" y="0"/>
                </a:lnTo>
                <a:cubicBezTo>
                  <a:pt x="5627177" y="0"/>
                  <a:pt x="5672667" y="45490"/>
                  <a:pt x="5672667" y="101604"/>
                </a:cubicBezTo>
                <a:lnTo>
                  <a:pt x="5672667" y="4571996"/>
                </a:lnTo>
                <a:cubicBezTo>
                  <a:pt x="5672667" y="4628110"/>
                  <a:pt x="5627177" y="4673600"/>
                  <a:pt x="5571063" y="4673600"/>
                </a:cubicBezTo>
                <a:lnTo>
                  <a:pt x="101604" y="4673600"/>
                </a:lnTo>
                <a:cubicBezTo>
                  <a:pt x="45490" y="4673600"/>
                  <a:pt x="0" y="4628110"/>
                  <a:pt x="0" y="4571996"/>
                </a:cubicBezTo>
                <a:lnTo>
                  <a:pt x="0" y="101604"/>
                </a:lnTo>
                <a:cubicBezTo>
                  <a:pt x="0" y="45527"/>
                  <a:pt x="45527" y="0"/>
                  <a:pt x="101604"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dirty="0"/>
          </a:p>
        </p:txBody>
      </p:sp>
      <p:sp>
        <p:nvSpPr>
          <p:cNvPr id="28" name="Shape 26"/>
          <p:cNvSpPr/>
          <p:nvPr/>
        </p:nvSpPr>
        <p:spPr>
          <a:xfrm>
            <a:off x="6361642" y="1329267"/>
            <a:ext cx="172800" cy="216000"/>
          </a:xfrm>
          <a:custGeom>
            <a:avLst/>
            <a:gdLst/>
            <a:ahLst/>
            <a:cxnLst/>
            <a:rect l="l" t="t" r="r" b="b"/>
            <a:pathLst>
              <a:path w="171450" h="152400">
                <a:moveTo>
                  <a:pt x="95250" y="0"/>
                </a:moveTo>
                <a:cubicBezTo>
                  <a:pt x="84743" y="0"/>
                  <a:pt x="76200" y="8543"/>
                  <a:pt x="76200" y="19050"/>
                </a:cubicBezTo>
                <a:lnTo>
                  <a:pt x="76200" y="28575"/>
                </a:lnTo>
                <a:lnTo>
                  <a:pt x="61912" y="28575"/>
                </a:lnTo>
                <a:lnTo>
                  <a:pt x="61912" y="7144"/>
                </a:lnTo>
                <a:cubicBezTo>
                  <a:pt x="61912" y="3185"/>
                  <a:pt x="58728" y="0"/>
                  <a:pt x="54769" y="0"/>
                </a:cubicBezTo>
                <a:cubicBezTo>
                  <a:pt x="50810" y="0"/>
                  <a:pt x="47625" y="3185"/>
                  <a:pt x="47625" y="7144"/>
                </a:cubicBezTo>
                <a:lnTo>
                  <a:pt x="47625" y="28575"/>
                </a:lnTo>
                <a:lnTo>
                  <a:pt x="28575" y="28575"/>
                </a:lnTo>
                <a:lnTo>
                  <a:pt x="28575" y="7144"/>
                </a:lnTo>
                <a:cubicBezTo>
                  <a:pt x="28575" y="3185"/>
                  <a:pt x="25390" y="0"/>
                  <a:pt x="21431" y="0"/>
                </a:cubicBezTo>
                <a:cubicBezTo>
                  <a:pt x="17472" y="0"/>
                  <a:pt x="14288" y="3185"/>
                  <a:pt x="14288" y="7144"/>
                </a:cubicBezTo>
                <a:lnTo>
                  <a:pt x="14288" y="29170"/>
                </a:lnTo>
                <a:cubicBezTo>
                  <a:pt x="6072" y="31284"/>
                  <a:pt x="0" y="38755"/>
                  <a:pt x="0" y="47625"/>
                </a:cubicBezTo>
                <a:lnTo>
                  <a:pt x="0" y="133350"/>
                </a:lnTo>
                <a:cubicBezTo>
                  <a:pt x="0" y="143857"/>
                  <a:pt x="8543" y="152400"/>
                  <a:pt x="19050" y="152400"/>
                </a:cubicBezTo>
                <a:lnTo>
                  <a:pt x="152400" y="152400"/>
                </a:lnTo>
                <a:cubicBezTo>
                  <a:pt x="162907" y="152400"/>
                  <a:pt x="171450" y="143857"/>
                  <a:pt x="171450" y="133350"/>
                </a:cubicBezTo>
                <a:lnTo>
                  <a:pt x="171450" y="76200"/>
                </a:lnTo>
                <a:cubicBezTo>
                  <a:pt x="171450" y="65693"/>
                  <a:pt x="162907" y="57150"/>
                  <a:pt x="152400" y="57150"/>
                </a:cubicBezTo>
                <a:lnTo>
                  <a:pt x="133350" y="57150"/>
                </a:lnTo>
                <a:lnTo>
                  <a:pt x="133350" y="19050"/>
                </a:lnTo>
                <a:cubicBezTo>
                  <a:pt x="133350" y="8543"/>
                  <a:pt x="124807" y="0"/>
                  <a:pt x="114300" y="0"/>
                </a:cubicBezTo>
                <a:lnTo>
                  <a:pt x="95250" y="0"/>
                </a:lnTo>
                <a:close/>
                <a:moveTo>
                  <a:pt x="114300" y="33338"/>
                </a:moveTo>
                <a:lnTo>
                  <a:pt x="114300" y="42863"/>
                </a:lnTo>
                <a:cubicBezTo>
                  <a:pt x="114300" y="45482"/>
                  <a:pt x="112157" y="47625"/>
                  <a:pt x="109537" y="47625"/>
                </a:cubicBezTo>
                <a:lnTo>
                  <a:pt x="100013" y="47625"/>
                </a:lnTo>
                <a:cubicBezTo>
                  <a:pt x="97393" y="47625"/>
                  <a:pt x="95250" y="45482"/>
                  <a:pt x="95250" y="42863"/>
                </a:cubicBezTo>
                <a:lnTo>
                  <a:pt x="95250" y="33338"/>
                </a:lnTo>
                <a:cubicBezTo>
                  <a:pt x="95250" y="30718"/>
                  <a:pt x="97393" y="28575"/>
                  <a:pt x="100013" y="28575"/>
                </a:cubicBezTo>
                <a:lnTo>
                  <a:pt x="109537" y="28575"/>
                </a:lnTo>
                <a:cubicBezTo>
                  <a:pt x="112157" y="28575"/>
                  <a:pt x="114300" y="30718"/>
                  <a:pt x="114300" y="33338"/>
                </a:cubicBezTo>
                <a:close/>
                <a:moveTo>
                  <a:pt x="109537" y="57150"/>
                </a:moveTo>
                <a:cubicBezTo>
                  <a:pt x="112157" y="57150"/>
                  <a:pt x="114300" y="59293"/>
                  <a:pt x="114300" y="61912"/>
                </a:cubicBezTo>
                <a:lnTo>
                  <a:pt x="114300" y="71438"/>
                </a:lnTo>
                <a:cubicBezTo>
                  <a:pt x="114300" y="74057"/>
                  <a:pt x="112157" y="76200"/>
                  <a:pt x="109537" y="76200"/>
                </a:cubicBezTo>
                <a:lnTo>
                  <a:pt x="100013" y="76200"/>
                </a:lnTo>
                <a:cubicBezTo>
                  <a:pt x="97393" y="76200"/>
                  <a:pt x="95250" y="74057"/>
                  <a:pt x="95250" y="71438"/>
                </a:cubicBezTo>
                <a:lnTo>
                  <a:pt x="95250" y="61912"/>
                </a:lnTo>
                <a:cubicBezTo>
                  <a:pt x="95250" y="59293"/>
                  <a:pt x="97393" y="57150"/>
                  <a:pt x="100013" y="57150"/>
                </a:cubicBezTo>
                <a:lnTo>
                  <a:pt x="109537" y="57150"/>
                </a:lnTo>
                <a:close/>
                <a:moveTo>
                  <a:pt x="114300" y="90488"/>
                </a:moveTo>
                <a:lnTo>
                  <a:pt x="114300" y="100013"/>
                </a:lnTo>
                <a:cubicBezTo>
                  <a:pt x="114300" y="102632"/>
                  <a:pt x="112157" y="104775"/>
                  <a:pt x="109537" y="104775"/>
                </a:cubicBezTo>
                <a:lnTo>
                  <a:pt x="100013" y="104775"/>
                </a:lnTo>
                <a:cubicBezTo>
                  <a:pt x="97393" y="104775"/>
                  <a:pt x="95250" y="102632"/>
                  <a:pt x="95250" y="100013"/>
                </a:cubicBezTo>
                <a:lnTo>
                  <a:pt x="95250" y="90488"/>
                </a:lnTo>
                <a:cubicBezTo>
                  <a:pt x="95250" y="87868"/>
                  <a:pt x="97393" y="85725"/>
                  <a:pt x="100013" y="85725"/>
                </a:cubicBezTo>
                <a:lnTo>
                  <a:pt x="109537" y="85725"/>
                </a:lnTo>
                <a:cubicBezTo>
                  <a:pt x="112157" y="85725"/>
                  <a:pt x="114300" y="87868"/>
                  <a:pt x="114300" y="90488"/>
                </a:cubicBezTo>
                <a:close/>
                <a:moveTo>
                  <a:pt x="147638" y="85725"/>
                </a:moveTo>
                <a:cubicBezTo>
                  <a:pt x="150257" y="85725"/>
                  <a:pt x="152400" y="87868"/>
                  <a:pt x="152400" y="90488"/>
                </a:cubicBezTo>
                <a:lnTo>
                  <a:pt x="152400" y="100013"/>
                </a:lnTo>
                <a:cubicBezTo>
                  <a:pt x="152400" y="102632"/>
                  <a:pt x="150257" y="104775"/>
                  <a:pt x="147638" y="104775"/>
                </a:cubicBezTo>
                <a:lnTo>
                  <a:pt x="138113" y="104775"/>
                </a:lnTo>
                <a:cubicBezTo>
                  <a:pt x="135493" y="104775"/>
                  <a:pt x="133350" y="102632"/>
                  <a:pt x="133350" y="100013"/>
                </a:cubicBezTo>
                <a:lnTo>
                  <a:pt x="133350" y="90488"/>
                </a:lnTo>
                <a:cubicBezTo>
                  <a:pt x="133350" y="87868"/>
                  <a:pt x="135493" y="85725"/>
                  <a:pt x="138113" y="85725"/>
                </a:cubicBezTo>
                <a:lnTo>
                  <a:pt x="147638" y="85725"/>
                </a:lnTo>
                <a:close/>
                <a:moveTo>
                  <a:pt x="76200" y="90488"/>
                </a:moveTo>
                <a:lnTo>
                  <a:pt x="76200" y="100013"/>
                </a:lnTo>
                <a:cubicBezTo>
                  <a:pt x="76200" y="102632"/>
                  <a:pt x="74057" y="104775"/>
                  <a:pt x="71438" y="104775"/>
                </a:cubicBezTo>
                <a:lnTo>
                  <a:pt x="61912" y="104775"/>
                </a:lnTo>
                <a:cubicBezTo>
                  <a:pt x="59293" y="104775"/>
                  <a:pt x="57150" y="102632"/>
                  <a:pt x="57150" y="100013"/>
                </a:cubicBezTo>
                <a:lnTo>
                  <a:pt x="57150" y="90488"/>
                </a:lnTo>
                <a:cubicBezTo>
                  <a:pt x="57150" y="87868"/>
                  <a:pt x="59293" y="85725"/>
                  <a:pt x="61912" y="85725"/>
                </a:cubicBezTo>
                <a:lnTo>
                  <a:pt x="71438" y="85725"/>
                </a:lnTo>
                <a:cubicBezTo>
                  <a:pt x="74057" y="85725"/>
                  <a:pt x="76200" y="87868"/>
                  <a:pt x="76200" y="90488"/>
                </a:cubicBezTo>
                <a:close/>
                <a:moveTo>
                  <a:pt x="71438" y="57150"/>
                </a:moveTo>
                <a:cubicBezTo>
                  <a:pt x="74057" y="57150"/>
                  <a:pt x="76200" y="59293"/>
                  <a:pt x="76200" y="61912"/>
                </a:cubicBezTo>
                <a:lnTo>
                  <a:pt x="76200" y="71438"/>
                </a:lnTo>
                <a:cubicBezTo>
                  <a:pt x="76200" y="74057"/>
                  <a:pt x="74057" y="76200"/>
                  <a:pt x="71438" y="76200"/>
                </a:cubicBezTo>
                <a:lnTo>
                  <a:pt x="61912" y="76200"/>
                </a:lnTo>
                <a:cubicBezTo>
                  <a:pt x="59293" y="76200"/>
                  <a:pt x="57150" y="74057"/>
                  <a:pt x="57150" y="71438"/>
                </a:cubicBezTo>
                <a:lnTo>
                  <a:pt x="57150" y="61912"/>
                </a:lnTo>
                <a:cubicBezTo>
                  <a:pt x="57150" y="59293"/>
                  <a:pt x="59293" y="57150"/>
                  <a:pt x="61912" y="57150"/>
                </a:cubicBezTo>
                <a:lnTo>
                  <a:pt x="71438" y="57150"/>
                </a:lnTo>
                <a:close/>
                <a:moveTo>
                  <a:pt x="38100" y="90488"/>
                </a:moveTo>
                <a:lnTo>
                  <a:pt x="38100" y="100013"/>
                </a:lnTo>
                <a:cubicBezTo>
                  <a:pt x="38100" y="102632"/>
                  <a:pt x="35957" y="104775"/>
                  <a:pt x="33338" y="104775"/>
                </a:cubicBezTo>
                <a:lnTo>
                  <a:pt x="23813" y="104775"/>
                </a:lnTo>
                <a:cubicBezTo>
                  <a:pt x="21193" y="104775"/>
                  <a:pt x="19050" y="102632"/>
                  <a:pt x="19050" y="100013"/>
                </a:cubicBezTo>
                <a:lnTo>
                  <a:pt x="19050" y="90488"/>
                </a:lnTo>
                <a:cubicBezTo>
                  <a:pt x="19050" y="87868"/>
                  <a:pt x="21193" y="85725"/>
                  <a:pt x="23813" y="85725"/>
                </a:cubicBezTo>
                <a:lnTo>
                  <a:pt x="33338" y="85725"/>
                </a:lnTo>
                <a:cubicBezTo>
                  <a:pt x="35957" y="85725"/>
                  <a:pt x="38100" y="87868"/>
                  <a:pt x="38100" y="90488"/>
                </a:cubicBezTo>
                <a:close/>
                <a:moveTo>
                  <a:pt x="33338" y="57150"/>
                </a:moveTo>
                <a:cubicBezTo>
                  <a:pt x="35957" y="57150"/>
                  <a:pt x="38100" y="59293"/>
                  <a:pt x="38100" y="61912"/>
                </a:cubicBezTo>
                <a:lnTo>
                  <a:pt x="38100" y="71438"/>
                </a:lnTo>
                <a:cubicBezTo>
                  <a:pt x="38100" y="74057"/>
                  <a:pt x="35957" y="76200"/>
                  <a:pt x="33338" y="76200"/>
                </a:cubicBezTo>
                <a:lnTo>
                  <a:pt x="23813" y="76200"/>
                </a:lnTo>
                <a:cubicBezTo>
                  <a:pt x="21193" y="76200"/>
                  <a:pt x="19050" y="74057"/>
                  <a:pt x="19050" y="71438"/>
                </a:cubicBezTo>
                <a:lnTo>
                  <a:pt x="19050" y="61912"/>
                </a:lnTo>
                <a:cubicBezTo>
                  <a:pt x="19050" y="59293"/>
                  <a:pt x="21193" y="57150"/>
                  <a:pt x="23813" y="57150"/>
                </a:cubicBezTo>
                <a:lnTo>
                  <a:pt x="33338" y="57150"/>
                </a:lnTo>
                <a:close/>
              </a:path>
            </a:pathLst>
          </a:custGeom>
          <a:solidFill>
            <a:srgbClr val="B87B5C"/>
          </a:solidFill>
          <a:ln/>
        </p:spPr>
        <p:txBody>
          <a:bodyPr/>
          <a:lstStyle/>
          <a:p>
            <a:endParaRPr lang="en-GB"/>
          </a:p>
        </p:txBody>
      </p:sp>
      <p:sp>
        <p:nvSpPr>
          <p:cNvPr id="29" name="Text 27"/>
          <p:cNvSpPr/>
          <p:nvPr/>
        </p:nvSpPr>
        <p:spPr>
          <a:xfrm>
            <a:off x="6591181" y="1299732"/>
            <a:ext cx="5215467" cy="237067"/>
          </a:xfrm>
          <a:prstGeom prst="rect">
            <a:avLst/>
          </a:prstGeom>
          <a:noFill/>
          <a:ln/>
        </p:spPr>
        <p:txBody>
          <a:bodyPr wrap="square" lIns="0" tIns="0" rIns="0" bIns="0" rtlCol="0" anchor="ctr"/>
          <a:lstStyle/>
          <a:p>
            <a:pPr>
              <a:lnSpc>
                <a:spcPct val="130000"/>
              </a:lnSpc>
            </a:pPr>
            <a:r>
              <a:rPr lang="en-GB" sz="1600" b="1" dirty="0">
                <a:solidFill>
                  <a:srgbClr val="B87B5C"/>
                </a:solidFill>
                <a:latin typeface="Calibri"/>
                <a:ea typeface="Calibri"/>
                <a:cs typeface="Calibri"/>
              </a:rPr>
              <a:t>Manchester's Future Challenges</a:t>
            </a:r>
            <a:endParaRPr lang="en-GB" sz="2000" dirty="0">
              <a:solidFill>
                <a:srgbClr val="B87B5C"/>
              </a:solidFill>
              <a:latin typeface="Calibri"/>
              <a:ea typeface="Calibri"/>
              <a:cs typeface="Calibri"/>
            </a:endParaRPr>
          </a:p>
        </p:txBody>
      </p:sp>
      <p:sp>
        <p:nvSpPr>
          <p:cNvPr id="30" name="Shape 28"/>
          <p:cNvSpPr/>
          <p:nvPr/>
        </p:nvSpPr>
        <p:spPr>
          <a:xfrm>
            <a:off x="6366933" y="1659467"/>
            <a:ext cx="5317067" cy="1191634"/>
          </a:xfrm>
          <a:custGeom>
            <a:avLst/>
            <a:gdLst/>
            <a:ahLst/>
            <a:cxnLst/>
            <a:rect l="l" t="t" r="r" b="b"/>
            <a:pathLst>
              <a:path w="5317067" h="914400">
                <a:moveTo>
                  <a:pt x="33867" y="0"/>
                </a:moveTo>
                <a:lnTo>
                  <a:pt x="5249337" y="0"/>
                </a:lnTo>
                <a:cubicBezTo>
                  <a:pt x="5286743" y="0"/>
                  <a:pt x="5317067" y="30324"/>
                  <a:pt x="5317067" y="67730"/>
                </a:cubicBezTo>
                <a:lnTo>
                  <a:pt x="5317067" y="846670"/>
                </a:lnTo>
                <a:cubicBezTo>
                  <a:pt x="5317067" y="884076"/>
                  <a:pt x="5286743" y="914400"/>
                  <a:pt x="5249337" y="914400"/>
                </a:cubicBezTo>
                <a:lnTo>
                  <a:pt x="33867" y="914400"/>
                </a:lnTo>
                <a:cubicBezTo>
                  <a:pt x="15163" y="914400"/>
                  <a:pt x="0" y="899237"/>
                  <a:pt x="0" y="880533"/>
                </a:cubicBezTo>
                <a:lnTo>
                  <a:pt x="0" y="33867"/>
                </a:lnTo>
                <a:cubicBezTo>
                  <a:pt x="0" y="15175"/>
                  <a:pt x="15175" y="0"/>
                  <a:pt x="33867" y="0"/>
                </a:cubicBezTo>
                <a:close/>
              </a:path>
            </a:pathLst>
          </a:custGeom>
          <a:solidFill>
            <a:srgbClr val="F5F5F3"/>
          </a:solidFill>
          <a:ln/>
        </p:spPr>
        <p:txBody>
          <a:bodyPr/>
          <a:lstStyle/>
          <a:p>
            <a:pPr marL="285750" indent="-285750">
              <a:buFont typeface="Arial" panose="020B0604020202020204" pitchFamily="34" charset="0"/>
              <a:buChar char="•"/>
            </a:pPr>
            <a:r>
              <a:rPr lang="en-US" altLang="zh-CN" sz="1400" dirty="0">
                <a:solidFill>
                  <a:srgbClr val="2C5F5D"/>
                </a:solidFill>
                <a:ea typeface="MiSans" pitchFamily="34" charset="-122"/>
                <a:cs typeface="MiSans" pitchFamily="34" charset="-120"/>
              </a:rPr>
              <a:t>Manchester faces </a:t>
            </a:r>
            <a:r>
              <a:rPr lang="en-US" altLang="zh-CN" sz="1400" b="1" dirty="0">
                <a:solidFill>
                  <a:srgbClr val="2C5F5D"/>
                </a:solidFill>
                <a:ea typeface="MiSans" pitchFamily="34" charset="-122"/>
                <a:cs typeface="MiSans" pitchFamily="34" charset="-120"/>
              </a:rPr>
              <a:t>escalating dual risks</a:t>
            </a:r>
            <a:r>
              <a:rPr lang="en-US" altLang="zh-CN" sz="1400" dirty="0">
                <a:solidFill>
                  <a:srgbClr val="2C5F5D"/>
                </a:solidFill>
                <a:ea typeface="MiSans" pitchFamily="34" charset="-122"/>
                <a:cs typeface="MiSans" pitchFamily="34" charset="-120"/>
              </a:rPr>
              <a:t> of heatwaves and urban flooding. </a:t>
            </a:r>
          </a:p>
          <a:p>
            <a:pPr marL="285750" indent="-285750">
              <a:buFont typeface="Arial" panose="020B0604020202020204" pitchFamily="34" charset="0"/>
              <a:buChar char="•"/>
            </a:pPr>
            <a:r>
              <a:rPr lang="en-US" altLang="zh-CN" sz="1400" dirty="0">
                <a:solidFill>
                  <a:srgbClr val="2C5F5D"/>
                </a:solidFill>
                <a:ea typeface="MiSans" pitchFamily="34" charset="-122"/>
                <a:cs typeface="MiSans" pitchFamily="34" charset="-120"/>
              </a:rPr>
              <a:t>The convergence of extreme heat and heavy rainfall events demands integrated adaptation strategies addressing public health, infrastructure resilience, and emergency preparedness.</a:t>
            </a:r>
            <a:endParaRPr lang="en-US" altLang="zh-CN" sz="2000" dirty="0">
              <a:solidFill>
                <a:srgbClr val="2C5F5D"/>
              </a:solidFill>
            </a:endParaRPr>
          </a:p>
        </p:txBody>
      </p:sp>
      <p:sp>
        <p:nvSpPr>
          <p:cNvPr id="31" name="Shape 29"/>
          <p:cNvSpPr/>
          <p:nvPr/>
        </p:nvSpPr>
        <p:spPr>
          <a:xfrm>
            <a:off x="6366933" y="1659466"/>
            <a:ext cx="45719" cy="1191633"/>
          </a:xfrm>
          <a:custGeom>
            <a:avLst/>
            <a:gdLst/>
            <a:ahLst/>
            <a:cxnLst/>
            <a:rect l="l" t="t" r="r" b="b"/>
            <a:pathLst>
              <a:path w="33867" h="914400">
                <a:moveTo>
                  <a:pt x="33867" y="0"/>
                </a:moveTo>
                <a:lnTo>
                  <a:pt x="33867" y="0"/>
                </a:lnTo>
                <a:lnTo>
                  <a:pt x="33867" y="914400"/>
                </a:lnTo>
                <a:lnTo>
                  <a:pt x="33867" y="914400"/>
                </a:lnTo>
                <a:cubicBezTo>
                  <a:pt x="15163" y="914400"/>
                  <a:pt x="0" y="899237"/>
                  <a:pt x="0" y="880533"/>
                </a:cubicBezTo>
                <a:lnTo>
                  <a:pt x="0" y="33867"/>
                </a:lnTo>
                <a:cubicBezTo>
                  <a:pt x="0" y="15175"/>
                  <a:pt x="15175" y="0"/>
                  <a:pt x="33867" y="0"/>
                </a:cubicBezTo>
                <a:close/>
              </a:path>
            </a:pathLst>
          </a:custGeom>
          <a:solidFill>
            <a:srgbClr val="B87B5C"/>
          </a:solidFill>
          <a:ln/>
        </p:spPr>
        <p:txBody>
          <a:bodyPr/>
          <a:lstStyle/>
          <a:p>
            <a:endParaRPr lang="en-GB"/>
          </a:p>
        </p:txBody>
      </p:sp>
      <p:sp>
        <p:nvSpPr>
          <p:cNvPr id="45" name="Shape 43"/>
          <p:cNvSpPr/>
          <p:nvPr/>
        </p:nvSpPr>
        <p:spPr>
          <a:xfrm>
            <a:off x="6361642" y="3473499"/>
            <a:ext cx="5288492" cy="2789844"/>
          </a:xfrm>
          <a:custGeom>
            <a:avLst/>
            <a:gdLst/>
            <a:ahLst/>
            <a:cxnLst/>
            <a:rect l="l" t="t" r="r" b="b"/>
            <a:pathLst>
              <a:path w="5317067" h="914400">
                <a:moveTo>
                  <a:pt x="33867" y="0"/>
                </a:moveTo>
                <a:lnTo>
                  <a:pt x="5249337" y="0"/>
                </a:lnTo>
                <a:cubicBezTo>
                  <a:pt x="5286743" y="0"/>
                  <a:pt x="5317067" y="30324"/>
                  <a:pt x="5317067" y="67730"/>
                </a:cubicBezTo>
                <a:lnTo>
                  <a:pt x="5317067" y="846670"/>
                </a:lnTo>
                <a:cubicBezTo>
                  <a:pt x="5317067" y="884076"/>
                  <a:pt x="5286743" y="914400"/>
                  <a:pt x="5249337" y="914400"/>
                </a:cubicBezTo>
                <a:lnTo>
                  <a:pt x="33867" y="914400"/>
                </a:lnTo>
                <a:cubicBezTo>
                  <a:pt x="15163" y="914400"/>
                  <a:pt x="0" y="899237"/>
                  <a:pt x="0" y="880533"/>
                </a:cubicBezTo>
                <a:lnTo>
                  <a:pt x="0" y="33867"/>
                </a:lnTo>
                <a:cubicBezTo>
                  <a:pt x="0" y="15175"/>
                  <a:pt x="15175" y="0"/>
                  <a:pt x="33867" y="0"/>
                </a:cubicBezTo>
                <a:close/>
              </a:path>
            </a:pathLst>
          </a:custGeom>
          <a:solidFill>
            <a:srgbClr val="F5F5F3"/>
          </a:solidFill>
          <a:ln/>
        </p:spPr>
        <p:txBody>
          <a:bodyPr lIns="91440" tIns="45720" rIns="91440" bIns="45720" anchor="t"/>
          <a:lstStyle/>
          <a:p>
            <a:pPr marL="285750" indent="-285750">
              <a:buFont typeface="Arial" panose="020B0604020202020204" pitchFamily="34" charset="0"/>
              <a:buChar char="•"/>
            </a:pPr>
            <a:r>
              <a:rPr lang="en" altLang="zh-CN" sz="1400" b="1" dirty="0">
                <a:solidFill>
                  <a:srgbClr val="2C5F5D"/>
                </a:solidFill>
                <a:ea typeface="等线"/>
              </a:rPr>
              <a:t>Significant Warming Trend</a:t>
            </a:r>
            <a:r>
              <a:rPr lang="en-US" altLang="zh-CN" sz="1400" dirty="0">
                <a:solidFill>
                  <a:srgbClr val="2C5F5D"/>
                </a:solidFill>
                <a:ea typeface="等线"/>
              </a:rPr>
              <a:t>:</a:t>
            </a:r>
            <a:r>
              <a:rPr lang="en" altLang="zh-CN" sz="1400" dirty="0">
                <a:solidFill>
                  <a:srgbClr val="2C5F5D"/>
                </a:solidFill>
                <a:ea typeface="等线"/>
              </a:rPr>
              <a:t> Mean temperature shift of +1.86K (reference) and +2.07K (urban) by late century, with consistent upward trajectory (r=0.922).  </a:t>
            </a:r>
          </a:p>
          <a:p>
            <a:pPr marL="285750" indent="-285750">
              <a:buFont typeface="Arial" panose="020B0604020202020204" pitchFamily="34" charset="0"/>
              <a:buChar char="•"/>
            </a:pPr>
            <a:r>
              <a:rPr lang="en" altLang="zh-CN" sz="1400" b="1" dirty="0">
                <a:solidFill>
                  <a:srgbClr val="2C5F5D"/>
                </a:solidFill>
                <a:ea typeface="等线"/>
              </a:rPr>
              <a:t>UHI Intensity Amplification</a:t>
            </a:r>
            <a:r>
              <a:rPr lang="zh-CN" altLang="en" sz="1400" b="1" dirty="0">
                <a:solidFill>
                  <a:srgbClr val="2C5F5D"/>
                </a:solidFill>
                <a:ea typeface="等线"/>
              </a:rPr>
              <a:t>：</a:t>
            </a:r>
            <a:r>
              <a:rPr lang="en" altLang="zh-CN" sz="1400" dirty="0">
                <a:solidFill>
                  <a:srgbClr val="2C5F5D"/>
                </a:solidFill>
                <a:ea typeface="等线"/>
              </a:rPr>
              <a:t>Urban Heat Island Index shows consistent upward trend (+0.35K), indicating urbanization intensifies heat exposure beyond background warming.</a:t>
            </a:r>
          </a:p>
          <a:p>
            <a:pPr marL="285750" indent="-285750">
              <a:buFont typeface="Arial" panose="020B0604020202020204" pitchFamily="34" charset="0"/>
              <a:buChar char="•"/>
            </a:pPr>
            <a:r>
              <a:rPr lang="en" altLang="zh-CN" sz="1400" b="1" dirty="0">
                <a:solidFill>
                  <a:srgbClr val="2C5F5D"/>
                </a:solidFill>
                <a:ea typeface="等线"/>
              </a:rPr>
              <a:t>Extreme Heat Dominance</a:t>
            </a:r>
            <a:r>
              <a:rPr lang="zh-CN" altLang="en" sz="1400" b="1" dirty="0">
                <a:solidFill>
                  <a:srgbClr val="2C5F5D"/>
                </a:solidFill>
                <a:ea typeface="等线"/>
              </a:rPr>
              <a:t>：</a:t>
            </a:r>
            <a:r>
              <a:rPr lang="en" altLang="zh-CN" sz="1400" dirty="0">
                <a:solidFill>
                  <a:srgbClr val="2C5F5D"/>
                </a:solidFill>
                <a:ea typeface="等线"/>
              </a:rPr>
              <a:t>TX90p frequency increases &gt;3-fold from 36.5 to ~135 days/year, representing the most significant climate risk. </a:t>
            </a:r>
          </a:p>
          <a:p>
            <a:pPr marL="285750" indent="-285750">
              <a:buFont typeface="Arial" panose="020B0604020202020204" pitchFamily="34" charset="0"/>
              <a:buChar char="•"/>
            </a:pPr>
            <a:r>
              <a:rPr lang="en" altLang="zh-CN" sz="1400" b="1" dirty="0">
                <a:solidFill>
                  <a:srgbClr val="2C5F5D"/>
                </a:solidFill>
                <a:ea typeface="等线"/>
              </a:rPr>
              <a:t>Compound Extremes Growth</a:t>
            </a:r>
            <a:r>
              <a:rPr lang="zh-CN" altLang="en" sz="1400" b="1" dirty="0">
                <a:solidFill>
                  <a:srgbClr val="2C5F5D"/>
                </a:solidFill>
                <a:ea typeface="等线"/>
              </a:rPr>
              <a:t>：</a:t>
            </a:r>
            <a:r>
              <a:rPr lang="en" altLang="zh-CN" sz="1400" dirty="0">
                <a:solidFill>
                  <a:srgbClr val="2C5F5D"/>
                </a:solidFill>
                <a:ea typeface="等线"/>
              </a:rPr>
              <a:t>Concurrent heat-precipitation </a:t>
            </a:r>
            <a:r>
              <a:rPr lang="en" altLang="zh-CN" sz="1400">
                <a:solidFill>
                  <a:srgbClr val="2C5F5D"/>
                </a:solidFill>
                <a:ea typeface="等线"/>
              </a:rPr>
              <a:t>events increase ~5-fold (0.7 to 3.4 days/year), creating </a:t>
            </a:r>
            <a:r>
              <a:rPr lang="en" altLang="zh-CN" sz="1400" dirty="0">
                <a:solidFill>
                  <a:srgbClr val="2C5F5D"/>
                </a:solidFill>
                <a:ea typeface="等线"/>
              </a:rPr>
              <a:t>unprecedented urban management challenges. </a:t>
            </a:r>
            <a:endParaRPr lang="zh-CN" altLang="en-US" sz="1400" dirty="0">
              <a:solidFill>
                <a:srgbClr val="2C5F5D"/>
              </a:solidFill>
              <a:ea typeface="等线"/>
            </a:endParaRPr>
          </a:p>
        </p:txBody>
      </p:sp>
      <p:sp>
        <p:nvSpPr>
          <p:cNvPr id="51" name="Shape 49"/>
          <p:cNvSpPr/>
          <p:nvPr/>
        </p:nvSpPr>
        <p:spPr>
          <a:xfrm>
            <a:off x="6300166" y="3473499"/>
            <a:ext cx="73536" cy="2789844"/>
          </a:xfrm>
          <a:custGeom>
            <a:avLst/>
            <a:gdLst/>
            <a:ahLst/>
            <a:cxnLst/>
            <a:rect l="l" t="t" r="r" b="b"/>
            <a:pathLst>
              <a:path w="33867" h="711200">
                <a:moveTo>
                  <a:pt x="33867" y="0"/>
                </a:moveTo>
                <a:lnTo>
                  <a:pt x="33867" y="0"/>
                </a:lnTo>
                <a:lnTo>
                  <a:pt x="33867" y="711200"/>
                </a:lnTo>
                <a:lnTo>
                  <a:pt x="33867" y="711200"/>
                </a:lnTo>
                <a:cubicBezTo>
                  <a:pt x="15163" y="711200"/>
                  <a:pt x="0" y="696037"/>
                  <a:pt x="0" y="677333"/>
                </a:cubicBezTo>
                <a:lnTo>
                  <a:pt x="0" y="33867"/>
                </a:lnTo>
                <a:cubicBezTo>
                  <a:pt x="0" y="15175"/>
                  <a:pt x="15175" y="0"/>
                  <a:pt x="33867" y="0"/>
                </a:cubicBezTo>
                <a:close/>
              </a:path>
            </a:pathLst>
          </a:custGeom>
          <a:solidFill>
            <a:srgbClr val="2C5F5D"/>
          </a:solidFill>
          <a:ln/>
        </p:spPr>
        <p:txBody>
          <a:bodyPr/>
          <a:lstStyle/>
          <a:p>
            <a:endParaRPr lang="en-GB"/>
          </a:p>
        </p:txBody>
      </p:sp>
      <p:sp>
        <p:nvSpPr>
          <p:cNvPr id="52" name="Shape 50"/>
          <p:cNvSpPr/>
          <p:nvPr/>
        </p:nvSpPr>
        <p:spPr>
          <a:xfrm>
            <a:off x="6360428" y="3137423"/>
            <a:ext cx="216000" cy="216000"/>
          </a:xfrm>
          <a:custGeom>
            <a:avLst/>
            <a:gdLst/>
            <a:ahLst/>
            <a:cxnLst/>
            <a:rect l="l" t="t" r="r" b="b"/>
            <a:pathLst>
              <a:path w="135467" h="135467">
                <a:moveTo>
                  <a:pt x="16933" y="16933"/>
                </a:moveTo>
                <a:cubicBezTo>
                  <a:pt x="16933" y="12250"/>
                  <a:pt x="13150" y="8467"/>
                  <a:pt x="8467" y="8467"/>
                </a:cubicBezTo>
                <a:cubicBezTo>
                  <a:pt x="3784" y="8467"/>
                  <a:pt x="0" y="12250"/>
                  <a:pt x="0" y="16933"/>
                </a:cubicBezTo>
                <a:lnTo>
                  <a:pt x="0" y="105833"/>
                </a:lnTo>
                <a:cubicBezTo>
                  <a:pt x="0" y="117528"/>
                  <a:pt x="9472" y="127000"/>
                  <a:pt x="21167" y="127000"/>
                </a:cubicBezTo>
                <a:lnTo>
                  <a:pt x="127000" y="127000"/>
                </a:lnTo>
                <a:cubicBezTo>
                  <a:pt x="131683" y="127000"/>
                  <a:pt x="135467" y="123216"/>
                  <a:pt x="135467" y="118533"/>
                </a:cubicBezTo>
                <a:cubicBezTo>
                  <a:pt x="135467" y="113850"/>
                  <a:pt x="131683" y="110067"/>
                  <a:pt x="127000" y="110067"/>
                </a:cubicBezTo>
                <a:lnTo>
                  <a:pt x="21167" y="110067"/>
                </a:lnTo>
                <a:cubicBezTo>
                  <a:pt x="18838" y="110067"/>
                  <a:pt x="16933" y="108162"/>
                  <a:pt x="16933" y="105833"/>
                </a:cubicBezTo>
                <a:lnTo>
                  <a:pt x="16933" y="16933"/>
                </a:lnTo>
                <a:close/>
                <a:moveTo>
                  <a:pt x="124513" y="39846"/>
                </a:moveTo>
                <a:cubicBezTo>
                  <a:pt x="127820" y="36539"/>
                  <a:pt x="127820" y="31168"/>
                  <a:pt x="124513" y="27861"/>
                </a:cubicBezTo>
                <a:cubicBezTo>
                  <a:pt x="121206" y="24553"/>
                  <a:pt x="115835" y="24553"/>
                  <a:pt x="112527" y="27861"/>
                </a:cubicBezTo>
                <a:lnTo>
                  <a:pt x="84667" y="55748"/>
                </a:lnTo>
                <a:lnTo>
                  <a:pt x="69480" y="40587"/>
                </a:lnTo>
                <a:cubicBezTo>
                  <a:pt x="66172" y="37280"/>
                  <a:pt x="60801" y="37280"/>
                  <a:pt x="57494" y="40587"/>
                </a:cubicBezTo>
                <a:lnTo>
                  <a:pt x="32094" y="65987"/>
                </a:lnTo>
                <a:cubicBezTo>
                  <a:pt x="28787" y="69294"/>
                  <a:pt x="28787" y="74665"/>
                  <a:pt x="32094" y="77973"/>
                </a:cubicBezTo>
                <a:cubicBezTo>
                  <a:pt x="35401" y="81280"/>
                  <a:pt x="40772" y="81280"/>
                  <a:pt x="44080" y="77973"/>
                </a:cubicBezTo>
                <a:lnTo>
                  <a:pt x="63500" y="58552"/>
                </a:lnTo>
                <a:lnTo>
                  <a:pt x="78687" y="73739"/>
                </a:lnTo>
                <a:cubicBezTo>
                  <a:pt x="81994" y="77047"/>
                  <a:pt x="87365" y="77047"/>
                  <a:pt x="90673" y="73739"/>
                </a:cubicBezTo>
                <a:lnTo>
                  <a:pt x="124539" y="39873"/>
                </a:lnTo>
                <a:close/>
              </a:path>
            </a:pathLst>
          </a:custGeom>
          <a:solidFill>
            <a:srgbClr val="2C5F5D"/>
          </a:solidFill>
          <a:ln/>
        </p:spPr>
        <p:txBody>
          <a:bodyPr/>
          <a:lstStyle/>
          <a:p>
            <a:endParaRPr lang="en-GB"/>
          </a:p>
        </p:txBody>
      </p:sp>
      <p:sp>
        <p:nvSpPr>
          <p:cNvPr id="54" name="Text 27">
            <a:extLst>
              <a:ext uri="{FF2B5EF4-FFF2-40B4-BE49-F238E27FC236}">
                <a16:creationId xmlns:a16="http://schemas.microsoft.com/office/drawing/2014/main" id="{66FB32D5-3A39-F638-35F9-4353D8C23308}"/>
              </a:ext>
            </a:extLst>
          </p:cNvPr>
          <p:cNvSpPr/>
          <p:nvPr/>
        </p:nvSpPr>
        <p:spPr>
          <a:xfrm>
            <a:off x="6616700" y="3107769"/>
            <a:ext cx="5215467" cy="237067"/>
          </a:xfrm>
          <a:prstGeom prst="rect">
            <a:avLst/>
          </a:prstGeom>
          <a:noFill/>
          <a:ln/>
        </p:spPr>
        <p:txBody>
          <a:bodyPr wrap="square" lIns="0" tIns="0" rIns="0" bIns="0" rtlCol="0" anchor="ctr"/>
          <a:lstStyle/>
          <a:p>
            <a:pPr>
              <a:lnSpc>
                <a:spcPct val="130000"/>
              </a:lnSpc>
            </a:pPr>
            <a:r>
              <a:rPr lang="en-GB" sz="1600" b="1" dirty="0">
                <a:solidFill>
                  <a:srgbClr val="2C5F5D"/>
                </a:solidFill>
                <a:latin typeface="Calibri"/>
                <a:ea typeface="Calibri"/>
                <a:cs typeface="Calibri"/>
              </a:rPr>
              <a:t>Data</a:t>
            </a:r>
            <a:r>
              <a:rPr lang="zh-CN" altLang="en-US" sz="1600" b="1" dirty="0">
                <a:solidFill>
                  <a:srgbClr val="2C5F5D"/>
                </a:solidFill>
                <a:latin typeface="Calibri"/>
                <a:ea typeface="Calibri"/>
                <a:cs typeface="Calibri"/>
              </a:rPr>
              <a:t> </a:t>
            </a:r>
            <a:r>
              <a:rPr lang="en-GB" sz="1600" b="1" dirty="0">
                <a:solidFill>
                  <a:srgbClr val="2C5F5D"/>
                </a:solidFill>
                <a:latin typeface="Calibri"/>
                <a:ea typeface="Calibri"/>
                <a:cs typeface="Calibri"/>
              </a:rPr>
              <a:t>conclusion</a:t>
            </a:r>
            <a:endParaRPr lang="en-GB" sz="2000" dirty="0">
              <a:latin typeface="Calibri"/>
              <a:ea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p:cNvGrpSpPr/>
        <p:nvPr/>
      </p:nvGrpSpPr>
      <p:grpSpPr>
        <a:xfrm>
          <a:off x="0" y="0"/>
          <a:ext cx="0" cy="0"/>
          <a:chOff x="0" y="0"/>
          <a:chExt cx="0" cy="0"/>
        </a:xfrm>
      </p:grpSpPr>
      <p:sp>
        <p:nvSpPr>
          <p:cNvPr id="9" name="Shape 26">
            <a:extLst>
              <a:ext uri="{FF2B5EF4-FFF2-40B4-BE49-F238E27FC236}">
                <a16:creationId xmlns:a16="http://schemas.microsoft.com/office/drawing/2014/main" id="{E4DB8D44-4AE3-E247-8709-DD31B9C3B191}"/>
              </a:ext>
            </a:extLst>
          </p:cNvPr>
          <p:cNvSpPr/>
          <p:nvPr/>
        </p:nvSpPr>
        <p:spPr>
          <a:xfrm>
            <a:off x="1782981" y="925251"/>
            <a:ext cx="7996020" cy="5754949"/>
          </a:xfrm>
          <a:custGeom>
            <a:avLst/>
            <a:gdLst/>
            <a:ahLst/>
            <a:cxnLst/>
            <a:rect l="l" t="t" r="r" b="b"/>
            <a:pathLst>
              <a:path w="5699125" h="2270125">
                <a:moveTo>
                  <a:pt x="95254" y="0"/>
                </a:moveTo>
                <a:lnTo>
                  <a:pt x="5603871" y="0"/>
                </a:lnTo>
                <a:cubicBezTo>
                  <a:pt x="5656478" y="0"/>
                  <a:pt x="5699125" y="42647"/>
                  <a:pt x="5699125" y="95254"/>
                </a:cubicBezTo>
                <a:lnTo>
                  <a:pt x="5699125" y="2174871"/>
                </a:lnTo>
                <a:cubicBezTo>
                  <a:pt x="5699125" y="2227478"/>
                  <a:pt x="5656478" y="2270125"/>
                  <a:pt x="5603871" y="2270125"/>
                </a:cubicBezTo>
                <a:lnTo>
                  <a:pt x="95254" y="2270125"/>
                </a:lnTo>
                <a:cubicBezTo>
                  <a:pt x="42647" y="2270125"/>
                  <a:pt x="0" y="2227478"/>
                  <a:pt x="0" y="2174871"/>
                </a:cubicBezTo>
                <a:lnTo>
                  <a:pt x="0" y="95254"/>
                </a:lnTo>
                <a:cubicBezTo>
                  <a:pt x="0" y="42647"/>
                  <a:pt x="42647" y="0"/>
                  <a:pt x="95254" y="0"/>
                </a:cubicBezTo>
                <a:close/>
              </a:path>
            </a:pathLst>
          </a:custGeom>
          <a:solidFill>
            <a:srgbClr val="FFFFFF"/>
          </a:solidFill>
          <a:ln/>
          <a:effectLst>
            <a:outerShdw blurRad="23813" dist="7938" dir="5400000" algn="bl" rotWithShape="0">
              <a:srgbClr val="000000">
                <a:alpha val="10196"/>
              </a:srgbClr>
            </a:outerShdw>
          </a:effectLst>
        </p:spPr>
        <p:txBody>
          <a:bodyPr/>
          <a:lstStyle/>
          <a:p>
            <a:endParaRPr lang="en-GB"/>
          </a:p>
        </p:txBody>
      </p:sp>
      <p:sp>
        <p:nvSpPr>
          <p:cNvPr id="3" name="文本框 2">
            <a:extLst>
              <a:ext uri="{FF2B5EF4-FFF2-40B4-BE49-F238E27FC236}">
                <a16:creationId xmlns:a16="http://schemas.microsoft.com/office/drawing/2014/main" id="{3DF0CC9E-5699-4CB7-2BEF-804D23E00E56}"/>
              </a:ext>
            </a:extLst>
          </p:cNvPr>
          <p:cNvSpPr txBox="1"/>
          <p:nvPr/>
        </p:nvSpPr>
        <p:spPr>
          <a:xfrm>
            <a:off x="4073874" y="1921"/>
            <a:ext cx="3667734" cy="923330"/>
          </a:xfrm>
          <a:prstGeom prst="rect">
            <a:avLst/>
          </a:prstGeom>
          <a:noFill/>
        </p:spPr>
        <p:txBody>
          <a:bodyPr wrap="square" lIns="91440" tIns="45720" rIns="91440" bIns="45720" rtlCol="0" anchor="t">
            <a:spAutoFit/>
          </a:bodyPr>
          <a:lstStyle/>
          <a:p>
            <a:r>
              <a:rPr lang="en-GB" sz="5400" dirty="0">
                <a:solidFill>
                  <a:srgbClr val="5A7A79"/>
                </a:solidFill>
                <a:latin typeface="Calibri"/>
                <a:ea typeface="Calibri"/>
                <a:cs typeface="Calibri"/>
              </a:rPr>
              <a:t>References</a:t>
            </a:r>
            <a:endParaRPr lang="en-GB" sz="5400" dirty="0">
              <a:solidFill>
                <a:srgbClr val="5A7A79"/>
              </a:solidFill>
              <a:latin typeface="Calibri"/>
              <a:ea typeface="等线 Light"/>
              <a:cs typeface="Calibri"/>
            </a:endParaRPr>
          </a:p>
        </p:txBody>
      </p:sp>
      <p:sp>
        <p:nvSpPr>
          <p:cNvPr id="5" name="文本框 4">
            <a:extLst>
              <a:ext uri="{FF2B5EF4-FFF2-40B4-BE49-F238E27FC236}">
                <a16:creationId xmlns:a16="http://schemas.microsoft.com/office/drawing/2014/main" id="{663EDA3A-BDB9-DE6D-A437-5CED14231D1E}"/>
              </a:ext>
            </a:extLst>
          </p:cNvPr>
          <p:cNvSpPr txBox="1"/>
          <p:nvPr/>
        </p:nvSpPr>
        <p:spPr>
          <a:xfrm>
            <a:off x="2095501" y="983320"/>
            <a:ext cx="7886700" cy="5545621"/>
          </a:xfrm>
          <a:prstGeom prst="rect">
            <a:avLst/>
          </a:prstGeom>
          <a:noFill/>
        </p:spPr>
        <p:txBody>
          <a:bodyPr wrap="square" lIns="91440" tIns="45720" rIns="91440" bIns="45720" rtlCol="0" anchor="t">
            <a:spAutoFit/>
          </a:bodyPr>
          <a:lstStyle/>
          <a:p>
            <a:pPr>
              <a:lnSpc>
                <a:spcPct val="150000"/>
              </a:lnSpc>
            </a:pPr>
            <a:r>
              <a:rPr lang="en-GB" sz="1700" dirty="0">
                <a:solidFill>
                  <a:srgbClr val="B87B5C"/>
                </a:solidFill>
                <a:ea typeface="等线"/>
              </a:rPr>
              <a:t>1. IPCC, 2021: Climate Change 2021: The Physical Science Basis. Contribution of Working Group I to the Sixth Assessment Report.</a:t>
            </a:r>
            <a:endParaRPr lang="en-GB" sz="1700" dirty="0">
              <a:solidFill>
                <a:srgbClr val="B87B5C"/>
              </a:solidFill>
              <a:ea typeface="等线"/>
              <a:cs typeface="Calibri"/>
            </a:endParaRPr>
          </a:p>
          <a:p>
            <a:pPr>
              <a:lnSpc>
                <a:spcPct val="150000"/>
              </a:lnSpc>
            </a:pPr>
            <a:r>
              <a:rPr lang="en-GB" sz="1700" dirty="0">
                <a:solidFill>
                  <a:srgbClr val="B87B5C"/>
                </a:solidFill>
                <a:ea typeface="等线"/>
              </a:rPr>
              <a:t>2. Oke, T. R. (1982). Boundary Layer Climates. Methuen &amp; Co., London.</a:t>
            </a:r>
            <a:endParaRPr lang="en-GB" sz="1700" dirty="0">
              <a:solidFill>
                <a:srgbClr val="B87B5C"/>
              </a:solidFill>
              <a:ea typeface="等线"/>
              <a:cs typeface="Calibri"/>
            </a:endParaRPr>
          </a:p>
          <a:p>
            <a:pPr>
              <a:lnSpc>
                <a:spcPct val="150000"/>
              </a:lnSpc>
            </a:pPr>
            <a:r>
              <a:rPr lang="en-GB" sz="1700" dirty="0">
                <a:solidFill>
                  <a:srgbClr val="B87B5C"/>
                </a:solidFill>
                <a:ea typeface="等线"/>
              </a:rPr>
              <a:t>3. Zhao, X., et al. (2014). Strong local controls on urban heat island intensity in humid climates. Nature, 511(7508), 216-219.</a:t>
            </a:r>
            <a:endParaRPr lang="en-GB" sz="1700" dirty="0">
              <a:solidFill>
                <a:srgbClr val="B87B5C"/>
              </a:solidFill>
              <a:ea typeface="等线"/>
              <a:cs typeface="Calibri"/>
            </a:endParaRPr>
          </a:p>
          <a:p>
            <a:pPr>
              <a:lnSpc>
                <a:spcPct val="150000"/>
              </a:lnSpc>
            </a:pPr>
            <a:r>
              <a:rPr lang="en-GB" sz="1700" dirty="0">
                <a:solidFill>
                  <a:srgbClr val="B87B5C"/>
                </a:solidFill>
                <a:ea typeface="等线"/>
              </a:rPr>
              <a:t>4. Perkins-Kirkpatrick, S. E., &amp; Lewis, S. C. (2020). Increasing trends in regional heatwaves. Nature Communications, 11(1), 3359.</a:t>
            </a:r>
            <a:endParaRPr lang="en-GB" sz="1700" dirty="0">
              <a:solidFill>
                <a:srgbClr val="B87B5C"/>
              </a:solidFill>
              <a:ea typeface="等线"/>
              <a:cs typeface="Calibri"/>
            </a:endParaRPr>
          </a:p>
          <a:p>
            <a:pPr>
              <a:lnSpc>
                <a:spcPct val="150000"/>
              </a:lnSpc>
            </a:pPr>
            <a:r>
              <a:rPr lang="en-GB" sz="1700" dirty="0">
                <a:solidFill>
                  <a:srgbClr val="B87B5C"/>
                </a:solidFill>
                <a:ea typeface="等线"/>
              </a:rPr>
              <a:t>5. </a:t>
            </a:r>
            <a:r>
              <a:rPr lang="en-GB" sz="1700" dirty="0" err="1">
                <a:solidFill>
                  <a:srgbClr val="B87B5C"/>
                </a:solidFill>
                <a:ea typeface="等线"/>
              </a:rPr>
              <a:t>Zscheischler</a:t>
            </a:r>
            <a:r>
              <a:rPr lang="en-GB" sz="1700" dirty="0">
                <a:solidFill>
                  <a:srgbClr val="B87B5C"/>
                </a:solidFill>
                <a:ea typeface="等线"/>
              </a:rPr>
              <a:t>, J., et al. (2018). Future challenges in compound event analysis. Nature Climate Change, 8(9), 769-777.</a:t>
            </a:r>
            <a:endParaRPr lang="en-GB" sz="1700" dirty="0">
              <a:solidFill>
                <a:srgbClr val="B87B5C"/>
              </a:solidFill>
              <a:ea typeface="等线"/>
              <a:cs typeface="Calibri"/>
            </a:endParaRPr>
          </a:p>
          <a:p>
            <a:pPr>
              <a:lnSpc>
                <a:spcPct val="150000"/>
              </a:lnSpc>
            </a:pPr>
            <a:r>
              <a:rPr lang="en-GB" sz="1700" dirty="0">
                <a:solidFill>
                  <a:srgbClr val="B87B5C"/>
                </a:solidFill>
                <a:ea typeface="等线"/>
              </a:rPr>
              <a:t>6. Lewis, S. C., &amp; King, A. D. (2017). Evolution of 21st-century precipitation extremes across China. Environmental Research Letters.</a:t>
            </a:r>
            <a:endParaRPr lang="en-GB" sz="1700" dirty="0">
              <a:solidFill>
                <a:srgbClr val="B87B5C"/>
              </a:solidFill>
              <a:ea typeface="等线"/>
              <a:cs typeface="Calibri"/>
            </a:endParaRPr>
          </a:p>
          <a:p>
            <a:pPr>
              <a:lnSpc>
                <a:spcPct val="150000"/>
              </a:lnSpc>
            </a:pPr>
            <a:r>
              <a:rPr lang="en-GB" sz="1700" dirty="0">
                <a:solidFill>
                  <a:srgbClr val="B87B5C"/>
                </a:solidFill>
                <a:ea typeface="等线"/>
              </a:rPr>
              <a:t>7. Trenberth, K. E. (2011). Changes in precipitation with climate change. Climate Research, 47(1), 123-138.</a:t>
            </a:r>
            <a:endParaRPr lang="en-GB" sz="1700" dirty="0">
              <a:solidFill>
                <a:srgbClr val="B87B5C"/>
              </a:solidFill>
              <a:ea typeface="等线"/>
              <a:cs typeface="Calibri"/>
            </a:endParaRPr>
          </a:p>
          <a:p>
            <a:pPr>
              <a:lnSpc>
                <a:spcPct val="150000"/>
              </a:lnSpc>
            </a:pPr>
            <a:r>
              <a:rPr lang="en-GB" sz="1700" dirty="0">
                <a:solidFill>
                  <a:srgbClr val="B87B5C"/>
                </a:solidFill>
                <a:ea typeface="等线"/>
              </a:rPr>
              <a:t>8. Met Office Hadley Centre (2018). UKCP18 Project: UK Climate Projections.</a:t>
            </a:r>
            <a:endParaRPr lang="en-GB" sz="1700" dirty="0">
              <a:solidFill>
                <a:srgbClr val="B87B5C"/>
              </a:solidFill>
              <a:ea typeface="等线"/>
              <a:cs typeface="Calibri"/>
            </a:endParaRPr>
          </a:p>
        </p:txBody>
      </p:sp>
    </p:spTree>
    <p:extLst>
      <p:ext uri="{BB962C8B-B14F-4D97-AF65-F5344CB8AC3E}">
        <p14:creationId xmlns:p14="http://schemas.microsoft.com/office/powerpoint/2010/main" val="1708436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658BAC93-3F01-47F1-9601-81723D85C2E2}"/>
            </a:ext>
          </a:extLst>
        </p:cNvPr>
        <p:cNvGrpSpPr/>
        <p:nvPr/>
      </p:nvGrpSpPr>
      <p:grpSpPr>
        <a:xfrm>
          <a:off x="0" y="0"/>
          <a:ext cx="0" cy="0"/>
          <a:chOff x="0" y="0"/>
          <a:chExt cx="0" cy="0"/>
        </a:xfrm>
      </p:grpSpPr>
      <p:pic>
        <p:nvPicPr>
          <p:cNvPr id="4100" name="Picture 4" descr="英国曼彻斯特最佳现代建筑奖- Owlcation - 188jdc金宝搏">
            <a:extLst>
              <a:ext uri="{FF2B5EF4-FFF2-40B4-BE49-F238E27FC236}">
                <a16:creationId xmlns:a16="http://schemas.microsoft.com/office/drawing/2014/main" id="{5DB98ABE-B10D-7AFF-5A10-5990C25D3D9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06830" y="176683"/>
            <a:ext cx="11854078" cy="6504634"/>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120C5E24-8664-46F8-FDCD-EB9F7652F54E}"/>
              </a:ext>
            </a:extLst>
          </p:cNvPr>
          <p:cNvSpPr/>
          <p:nvPr/>
        </p:nvSpPr>
        <p:spPr>
          <a:xfrm>
            <a:off x="935123" y="1400277"/>
            <a:ext cx="10298934" cy="3293337"/>
          </a:xfrm>
          <a:prstGeom prst="rect">
            <a:avLst/>
          </a:prstGeom>
          <a:noFill/>
          <a:ln/>
        </p:spPr>
        <p:txBody>
          <a:bodyPr wrap="square" lIns="0" tIns="0" rIns="0" bIns="0" rtlCol="0" anchor="ctr"/>
          <a:lstStyle/>
          <a:p>
            <a:pPr algn="r"/>
            <a:r>
              <a:rPr lang="en-GB" sz="8000" b="1" dirty="0">
                <a:solidFill>
                  <a:schemeClr val="bg1"/>
                </a:solidFill>
                <a:ea typeface="Calibri"/>
                <a:cs typeface="Calibri"/>
              </a:rPr>
              <a:t>Thank</a:t>
            </a:r>
            <a:r>
              <a:rPr lang="zh-CN" altLang="en-US" sz="8000" b="1" dirty="0">
                <a:solidFill>
                  <a:schemeClr val="bg1"/>
                </a:solidFill>
                <a:ea typeface="Calibri"/>
                <a:cs typeface="Calibri"/>
              </a:rPr>
              <a:t> </a:t>
            </a:r>
            <a:r>
              <a:rPr lang="en-US" altLang="zh-CN" sz="8000" b="1" dirty="0">
                <a:solidFill>
                  <a:schemeClr val="bg1"/>
                </a:solidFill>
                <a:ea typeface="Calibri"/>
                <a:cs typeface="Calibri"/>
              </a:rPr>
              <a:t>you</a:t>
            </a:r>
            <a:endParaRPr lang="en-GB" sz="8000" b="1" dirty="0">
              <a:solidFill>
                <a:schemeClr val="bg1"/>
              </a:solidFill>
              <a:ea typeface="Calibri"/>
              <a:cs typeface="Calibri"/>
            </a:endParaRPr>
          </a:p>
        </p:txBody>
      </p:sp>
      <p:sp>
        <p:nvSpPr>
          <p:cNvPr id="8" name="Text 5">
            <a:extLst>
              <a:ext uri="{FF2B5EF4-FFF2-40B4-BE49-F238E27FC236}">
                <a16:creationId xmlns:a16="http://schemas.microsoft.com/office/drawing/2014/main" id="{14C1FFFF-DFE6-DD9A-15AE-7FC26BF577C3}"/>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dirty="0">
                <a:solidFill>
                  <a:srgbClr val="F7FAFC">
                    <a:alpha val="90000"/>
                  </a:srgbClr>
                </a:solidFill>
                <a:latin typeface="Calibri"/>
                <a:ea typeface="Calibri"/>
                <a:cs typeface="Calibri"/>
              </a:rPr>
              <a:t>Group 1</a:t>
            </a:r>
            <a:r>
              <a:rPr lang="en-GB" sz="1800" dirty="0">
                <a:solidFill>
                  <a:srgbClr val="F7FAFC">
                    <a:alpha val="90000"/>
                  </a:srgbClr>
                </a:solidFill>
                <a:latin typeface="Calibri"/>
                <a:ea typeface="Calibri"/>
                <a:cs typeface="Calibri"/>
              </a:rPr>
              <a:t> </a:t>
            </a:r>
          </a:p>
          <a:p>
            <a:pPr>
              <a:lnSpc>
                <a:spcPct val="140000"/>
              </a:lnSpc>
            </a:pPr>
            <a:r>
              <a:rPr lang="en-GB" sz="1800" dirty="0">
                <a:solidFill>
                  <a:srgbClr val="F7FAFC">
                    <a:alpha val="90000"/>
                  </a:srgbClr>
                </a:solidFill>
                <a:latin typeface="Calibri"/>
                <a:ea typeface="Calibri"/>
                <a:cs typeface="Calibri"/>
              </a:rPr>
              <a:t>Shiyu </a:t>
            </a:r>
            <a:r>
              <a:rPr lang="en-GB" dirty="0">
                <a:solidFill>
                  <a:srgbClr val="F7FAFC">
                    <a:alpha val="90000"/>
                  </a:srgbClr>
                </a:solidFill>
                <a:latin typeface="Calibri"/>
                <a:ea typeface="Calibri"/>
                <a:cs typeface="Calibri"/>
              </a:rPr>
              <a:t>Wang, Jacob Woodland, Hanjin</a:t>
            </a:r>
            <a:r>
              <a:rPr lang="en-GB" sz="1800" dirty="0">
                <a:solidFill>
                  <a:srgbClr val="F7FAFC">
                    <a:alpha val="90000"/>
                  </a:srgbClr>
                </a:solidFill>
                <a:latin typeface="Calibri"/>
                <a:ea typeface="Calibri"/>
                <a:cs typeface="Calibri"/>
              </a:rPr>
              <a:t> Yue</a:t>
            </a:r>
          </a:p>
          <a:p>
            <a:pPr>
              <a:lnSpc>
                <a:spcPct val="140000"/>
              </a:lnSpc>
            </a:pPr>
            <a:endParaRPr lang="en-GB" sz="1600" dirty="0"/>
          </a:p>
        </p:txBody>
      </p:sp>
    </p:spTree>
    <p:extLst>
      <p:ext uri="{BB962C8B-B14F-4D97-AF65-F5344CB8AC3E}">
        <p14:creationId xmlns:p14="http://schemas.microsoft.com/office/powerpoint/2010/main" val="23019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endParaRPr lang="en-GB"/>
          </a:p>
        </p:txBody>
      </p:sp>
      <p:sp>
        <p:nvSpPr>
          <p:cNvPr id="3" name="Text 1"/>
          <p:cNvSpPr/>
          <p:nvPr/>
        </p:nvSpPr>
        <p:spPr>
          <a:xfrm>
            <a:off x="546473" y="376878"/>
            <a:ext cx="4192767" cy="376878"/>
          </a:xfrm>
          <a:prstGeom prst="rect">
            <a:avLst/>
          </a:prstGeom>
          <a:noFill/>
          <a:ln/>
        </p:spPr>
        <p:txBody>
          <a:bodyPr wrap="square" lIns="0" tIns="0" rIns="0" bIns="0" rtlCol="0" anchor="ctr"/>
          <a:lstStyle/>
          <a:p>
            <a:pPr>
              <a:lnSpc>
                <a:spcPct val="90000"/>
              </a:lnSpc>
            </a:pPr>
            <a:r>
              <a:rPr lang="en-GB" sz="2671" b="1">
                <a:solidFill>
                  <a:srgbClr val="2C5F5D"/>
                </a:solidFill>
                <a:latin typeface="Calibri"/>
                <a:ea typeface="Calibri"/>
                <a:cs typeface="Calibri"/>
              </a:rPr>
              <a:t>Study Area</a:t>
            </a:r>
            <a:endParaRPr lang="en-GB" sz="1600">
              <a:latin typeface="Calibri"/>
              <a:ea typeface="Calibri"/>
              <a:cs typeface="Calibri"/>
            </a:endParaRPr>
          </a:p>
        </p:txBody>
      </p:sp>
      <p:sp>
        <p:nvSpPr>
          <p:cNvPr id="4" name="Text 2"/>
          <p:cNvSpPr/>
          <p:nvPr/>
        </p:nvSpPr>
        <p:spPr>
          <a:xfrm>
            <a:off x="565317" y="829131"/>
            <a:ext cx="11334603" cy="263815"/>
          </a:xfrm>
          <a:prstGeom prst="rect">
            <a:avLst/>
          </a:prstGeom>
          <a:noFill/>
          <a:ln/>
        </p:spPr>
        <p:txBody>
          <a:bodyPr wrap="square" lIns="0" tIns="0" rIns="0" bIns="0" rtlCol="0" anchor="ctr"/>
          <a:lstStyle/>
          <a:p>
            <a:pPr>
              <a:lnSpc>
                <a:spcPct val="130000"/>
              </a:lnSpc>
            </a:pPr>
            <a:r>
              <a:rPr lang="en-GB" sz="1335">
                <a:solidFill>
                  <a:srgbClr val="5A7A79"/>
                </a:solidFill>
                <a:latin typeface="Calibri"/>
                <a:ea typeface="Calibri"/>
                <a:cs typeface="Calibri"/>
              </a:rPr>
              <a:t>Geographic context</a:t>
            </a:r>
            <a:endParaRPr lang="en-GB" sz="1600">
              <a:latin typeface="Calibri"/>
              <a:ea typeface="Calibri"/>
              <a:cs typeface="Calibri"/>
            </a:endParaRPr>
          </a:p>
        </p:txBody>
      </p:sp>
      <p:sp>
        <p:nvSpPr>
          <p:cNvPr id="5" name="Shape 3"/>
          <p:cNvSpPr/>
          <p:nvPr/>
        </p:nvSpPr>
        <p:spPr>
          <a:xfrm>
            <a:off x="376878" y="1407606"/>
            <a:ext cx="5059586" cy="3354213"/>
          </a:xfrm>
          <a:custGeom>
            <a:avLst/>
            <a:gdLst/>
            <a:ahLst/>
            <a:cxnLst/>
            <a:rect l="l" t="t" r="r" b="b"/>
            <a:pathLst>
              <a:path w="5059586" h="3354213">
                <a:moveTo>
                  <a:pt x="113071" y="0"/>
                </a:moveTo>
                <a:lnTo>
                  <a:pt x="4946515" y="0"/>
                </a:lnTo>
                <a:cubicBezTo>
                  <a:pt x="5008962" y="0"/>
                  <a:pt x="5059586" y="50623"/>
                  <a:pt x="5059586" y="113071"/>
                </a:cubicBezTo>
                <a:lnTo>
                  <a:pt x="5059586" y="3241143"/>
                </a:lnTo>
                <a:cubicBezTo>
                  <a:pt x="5059586" y="3303590"/>
                  <a:pt x="5008962" y="3354213"/>
                  <a:pt x="4946515" y="3354213"/>
                </a:cubicBezTo>
                <a:lnTo>
                  <a:pt x="113071" y="3354213"/>
                </a:lnTo>
                <a:cubicBezTo>
                  <a:pt x="50623" y="3354213"/>
                  <a:pt x="0" y="3303590"/>
                  <a:pt x="0" y="3241143"/>
                </a:cubicBezTo>
                <a:lnTo>
                  <a:pt x="0" y="113071"/>
                </a:lnTo>
                <a:cubicBezTo>
                  <a:pt x="0" y="50623"/>
                  <a:pt x="50623" y="0"/>
                  <a:pt x="113071" y="0"/>
                </a:cubicBezTo>
                <a:close/>
              </a:path>
            </a:pathLst>
          </a:custGeom>
          <a:solidFill>
            <a:srgbClr val="FFFFFF"/>
          </a:solidFill>
          <a:ln/>
          <a:effectLst>
            <a:outerShdw blurRad="28266" dist="9422" dir="5400000" algn="bl" rotWithShape="0">
              <a:srgbClr val="000000">
                <a:alpha val="10196"/>
              </a:srgbClr>
            </a:outerShdw>
          </a:effectLst>
        </p:spPr>
        <p:txBody>
          <a:bodyPr/>
          <a:lstStyle/>
          <a:p>
            <a:endParaRPr lang="en-GB"/>
          </a:p>
        </p:txBody>
      </p:sp>
      <p:sp>
        <p:nvSpPr>
          <p:cNvPr id="6" name="Shape 4"/>
          <p:cNvSpPr/>
          <p:nvPr/>
        </p:nvSpPr>
        <p:spPr>
          <a:xfrm>
            <a:off x="565317" y="1596045"/>
            <a:ext cx="376878" cy="376878"/>
          </a:xfrm>
          <a:custGeom>
            <a:avLst/>
            <a:gdLst/>
            <a:ahLst/>
            <a:cxnLst/>
            <a:rect l="l" t="t" r="r" b="b"/>
            <a:pathLst>
              <a:path w="376878" h="376878">
                <a:moveTo>
                  <a:pt x="75376" y="0"/>
                </a:moveTo>
                <a:lnTo>
                  <a:pt x="301502" y="0"/>
                </a:lnTo>
                <a:cubicBezTo>
                  <a:pt x="343103" y="0"/>
                  <a:pt x="376878" y="33775"/>
                  <a:pt x="376878" y="75376"/>
                </a:cubicBezTo>
                <a:lnTo>
                  <a:pt x="376878" y="301502"/>
                </a:lnTo>
                <a:cubicBezTo>
                  <a:pt x="376878" y="343103"/>
                  <a:pt x="343103" y="376878"/>
                  <a:pt x="301502" y="376878"/>
                </a:cubicBezTo>
                <a:lnTo>
                  <a:pt x="75376" y="376878"/>
                </a:lnTo>
                <a:cubicBezTo>
                  <a:pt x="33775" y="376878"/>
                  <a:pt x="0" y="343103"/>
                  <a:pt x="0" y="301502"/>
                </a:cubicBezTo>
                <a:lnTo>
                  <a:pt x="0" y="75376"/>
                </a:lnTo>
                <a:cubicBezTo>
                  <a:pt x="0" y="33775"/>
                  <a:pt x="33775" y="0"/>
                  <a:pt x="75376" y="0"/>
                </a:cubicBezTo>
                <a:close/>
              </a:path>
            </a:pathLst>
          </a:custGeom>
          <a:solidFill>
            <a:srgbClr val="2C5F5D">
              <a:alpha val="10196"/>
            </a:srgbClr>
          </a:solidFill>
          <a:ln/>
        </p:spPr>
        <p:txBody>
          <a:bodyPr/>
          <a:lstStyle/>
          <a:p>
            <a:endParaRPr lang="en-GB"/>
          </a:p>
        </p:txBody>
      </p:sp>
      <p:sp>
        <p:nvSpPr>
          <p:cNvPr id="7" name="Shape 5"/>
          <p:cNvSpPr/>
          <p:nvPr/>
        </p:nvSpPr>
        <p:spPr>
          <a:xfrm>
            <a:off x="635981" y="1690264"/>
            <a:ext cx="235549" cy="188439"/>
          </a:xfrm>
          <a:custGeom>
            <a:avLst/>
            <a:gdLst/>
            <a:ahLst/>
            <a:cxnLst/>
            <a:rect l="l" t="t" r="r" b="b"/>
            <a:pathLst>
              <a:path w="235549" h="188439">
                <a:moveTo>
                  <a:pt x="211994" y="17666"/>
                </a:moveTo>
                <a:cubicBezTo>
                  <a:pt x="211994" y="13581"/>
                  <a:pt x="209896" y="9790"/>
                  <a:pt x="206400" y="7655"/>
                </a:cubicBezTo>
                <a:cubicBezTo>
                  <a:pt x="202903" y="5521"/>
                  <a:pt x="198597" y="5300"/>
                  <a:pt x="194953" y="7140"/>
                </a:cubicBezTo>
                <a:lnTo>
                  <a:pt x="152187" y="28523"/>
                </a:lnTo>
                <a:lnTo>
                  <a:pt x="86159" y="6478"/>
                </a:lnTo>
                <a:cubicBezTo>
                  <a:pt x="83178" y="5484"/>
                  <a:pt x="79976" y="5705"/>
                  <a:pt x="77179" y="7103"/>
                </a:cubicBezTo>
                <a:lnTo>
                  <a:pt x="30069" y="30658"/>
                </a:lnTo>
                <a:cubicBezTo>
                  <a:pt x="26058" y="32682"/>
                  <a:pt x="23555" y="36768"/>
                  <a:pt x="23555" y="41221"/>
                </a:cubicBezTo>
                <a:lnTo>
                  <a:pt x="23555" y="170773"/>
                </a:lnTo>
                <a:cubicBezTo>
                  <a:pt x="23555" y="174858"/>
                  <a:pt x="25653" y="178649"/>
                  <a:pt x="29149" y="180784"/>
                </a:cubicBezTo>
                <a:cubicBezTo>
                  <a:pt x="32646" y="182918"/>
                  <a:pt x="36952" y="183139"/>
                  <a:pt x="40595" y="181299"/>
                </a:cubicBezTo>
                <a:lnTo>
                  <a:pt x="83325" y="159915"/>
                </a:lnTo>
                <a:lnTo>
                  <a:pt x="147108" y="181188"/>
                </a:lnTo>
                <a:cubicBezTo>
                  <a:pt x="145525" y="178833"/>
                  <a:pt x="143979" y="176367"/>
                  <a:pt x="142470" y="173864"/>
                </a:cubicBezTo>
                <a:cubicBezTo>
                  <a:pt x="138422" y="167129"/>
                  <a:pt x="134410" y="159400"/>
                  <a:pt x="131429" y="151119"/>
                </a:cubicBezTo>
                <a:lnTo>
                  <a:pt x="94183" y="138716"/>
                </a:lnTo>
                <a:lnTo>
                  <a:pt x="94183" y="34007"/>
                </a:lnTo>
                <a:lnTo>
                  <a:pt x="141292" y="49723"/>
                </a:lnTo>
                <a:lnTo>
                  <a:pt x="141292" y="86270"/>
                </a:lnTo>
                <a:cubicBezTo>
                  <a:pt x="152702" y="73094"/>
                  <a:pt x="169632" y="64776"/>
                  <a:pt x="188402" y="64776"/>
                </a:cubicBezTo>
                <a:cubicBezTo>
                  <a:pt x="196720" y="64776"/>
                  <a:pt x="204670" y="66395"/>
                  <a:pt x="211957" y="69376"/>
                </a:cubicBezTo>
                <a:lnTo>
                  <a:pt x="211994" y="17666"/>
                </a:lnTo>
                <a:close/>
                <a:moveTo>
                  <a:pt x="188439" y="82442"/>
                </a:moveTo>
                <a:cubicBezTo>
                  <a:pt x="164038" y="82442"/>
                  <a:pt x="144274" y="101875"/>
                  <a:pt x="144274" y="125835"/>
                </a:cubicBezTo>
                <a:cubicBezTo>
                  <a:pt x="144274" y="151193"/>
                  <a:pt x="167865" y="181188"/>
                  <a:pt x="180563" y="195505"/>
                </a:cubicBezTo>
                <a:cubicBezTo>
                  <a:pt x="184832" y="200290"/>
                  <a:pt x="192083" y="200290"/>
                  <a:pt x="196352" y="195505"/>
                </a:cubicBezTo>
                <a:cubicBezTo>
                  <a:pt x="209049" y="181188"/>
                  <a:pt x="232641" y="151193"/>
                  <a:pt x="232641" y="125835"/>
                </a:cubicBezTo>
                <a:cubicBezTo>
                  <a:pt x="232641" y="101875"/>
                  <a:pt x="212877" y="82442"/>
                  <a:pt x="188476" y="82442"/>
                </a:cubicBezTo>
                <a:close/>
                <a:moveTo>
                  <a:pt x="173717" y="126607"/>
                </a:moveTo>
                <a:cubicBezTo>
                  <a:pt x="173717" y="118482"/>
                  <a:pt x="180314" y="111886"/>
                  <a:pt x="188439" y="111886"/>
                </a:cubicBezTo>
                <a:cubicBezTo>
                  <a:pt x="196564" y="111886"/>
                  <a:pt x="203161" y="118482"/>
                  <a:pt x="203161" y="126607"/>
                </a:cubicBezTo>
                <a:cubicBezTo>
                  <a:pt x="203161" y="134733"/>
                  <a:pt x="196564" y="141329"/>
                  <a:pt x="188439" y="141329"/>
                </a:cubicBezTo>
                <a:cubicBezTo>
                  <a:pt x="180314" y="141329"/>
                  <a:pt x="173717" y="134733"/>
                  <a:pt x="173717" y="126607"/>
                </a:cubicBezTo>
                <a:close/>
              </a:path>
            </a:pathLst>
          </a:custGeom>
          <a:solidFill>
            <a:srgbClr val="2C5F5D"/>
          </a:solidFill>
          <a:ln/>
        </p:spPr>
        <p:txBody>
          <a:bodyPr/>
          <a:lstStyle/>
          <a:p>
            <a:endParaRPr lang="en-GB"/>
          </a:p>
        </p:txBody>
      </p:sp>
      <p:sp>
        <p:nvSpPr>
          <p:cNvPr id="8" name="Text 6"/>
          <p:cNvSpPr/>
          <p:nvPr/>
        </p:nvSpPr>
        <p:spPr>
          <a:xfrm>
            <a:off x="1055258" y="1652577"/>
            <a:ext cx="1818436" cy="263815"/>
          </a:xfrm>
          <a:prstGeom prst="rect">
            <a:avLst/>
          </a:prstGeom>
          <a:noFill/>
          <a:ln/>
        </p:spPr>
        <p:txBody>
          <a:bodyPr wrap="square" lIns="0" tIns="0" rIns="0" bIns="0" rtlCol="0" anchor="ctr"/>
          <a:lstStyle/>
          <a:p>
            <a:pPr>
              <a:lnSpc>
                <a:spcPct val="120000"/>
              </a:lnSpc>
            </a:pPr>
            <a:r>
              <a:rPr lang="en-GB" sz="1484" b="1">
                <a:solidFill>
                  <a:srgbClr val="2C5F5D"/>
                </a:solidFill>
                <a:latin typeface="Calibri"/>
                <a:ea typeface="Calibri"/>
                <a:cs typeface="Calibri"/>
              </a:rPr>
              <a:t>Geographic Location</a:t>
            </a:r>
            <a:endParaRPr lang="en-GB" sz="1600">
              <a:latin typeface="Calibri"/>
              <a:ea typeface="Calibri"/>
              <a:cs typeface="Calibri"/>
            </a:endParaRPr>
          </a:p>
        </p:txBody>
      </p:sp>
      <p:sp>
        <p:nvSpPr>
          <p:cNvPr id="9" name="Shape 7"/>
          <p:cNvSpPr/>
          <p:nvPr/>
        </p:nvSpPr>
        <p:spPr>
          <a:xfrm>
            <a:off x="565317" y="2085986"/>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0" name="Text 8"/>
          <p:cNvSpPr/>
          <p:nvPr/>
        </p:nvSpPr>
        <p:spPr>
          <a:xfrm>
            <a:off x="640692" y="2161362"/>
            <a:ext cx="640692"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Latitude</a:t>
            </a:r>
            <a:endParaRPr lang="en-GB" sz="1600">
              <a:latin typeface="Calibri"/>
              <a:ea typeface="Calibri"/>
              <a:cs typeface="Calibri"/>
            </a:endParaRPr>
          </a:p>
        </p:txBody>
      </p:sp>
      <p:sp>
        <p:nvSpPr>
          <p:cNvPr id="11" name="Text 9"/>
          <p:cNvSpPr/>
          <p:nvPr/>
        </p:nvSpPr>
        <p:spPr>
          <a:xfrm>
            <a:off x="4523492" y="2161362"/>
            <a:ext cx="725490" cy="226127"/>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53.246°N</a:t>
            </a:r>
            <a:endParaRPr lang="en-GB" dirty="0">
              <a:latin typeface="Calibri"/>
              <a:ea typeface="Calibri"/>
              <a:cs typeface="Calibri"/>
            </a:endParaRPr>
          </a:p>
        </p:txBody>
      </p:sp>
      <p:sp>
        <p:nvSpPr>
          <p:cNvPr id="12" name="Shape 10"/>
          <p:cNvSpPr/>
          <p:nvPr/>
        </p:nvSpPr>
        <p:spPr>
          <a:xfrm>
            <a:off x="565317" y="2538240"/>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3" name="Text 11"/>
          <p:cNvSpPr/>
          <p:nvPr/>
        </p:nvSpPr>
        <p:spPr>
          <a:xfrm>
            <a:off x="640692" y="2613615"/>
            <a:ext cx="772600"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Longitude</a:t>
            </a:r>
            <a:endParaRPr lang="en-GB" sz="1600">
              <a:latin typeface="Calibri"/>
              <a:ea typeface="Calibri"/>
              <a:cs typeface="Calibri"/>
            </a:endParaRPr>
          </a:p>
        </p:txBody>
      </p:sp>
      <p:sp>
        <p:nvSpPr>
          <p:cNvPr id="14" name="Text 12"/>
          <p:cNvSpPr/>
          <p:nvPr/>
        </p:nvSpPr>
        <p:spPr>
          <a:xfrm>
            <a:off x="4175542" y="2613615"/>
            <a:ext cx="1074102" cy="226127"/>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357.5° (2.5°W)</a:t>
            </a:r>
            <a:endParaRPr lang="en-GB" dirty="0">
              <a:latin typeface="Calibri"/>
              <a:ea typeface="Calibri"/>
              <a:cs typeface="Calibri"/>
            </a:endParaRPr>
          </a:p>
        </p:txBody>
      </p:sp>
      <p:sp>
        <p:nvSpPr>
          <p:cNvPr id="15" name="Shape 13"/>
          <p:cNvSpPr/>
          <p:nvPr/>
        </p:nvSpPr>
        <p:spPr>
          <a:xfrm>
            <a:off x="565317" y="2990493"/>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6" name="Text 14"/>
          <p:cNvSpPr/>
          <p:nvPr/>
        </p:nvSpPr>
        <p:spPr>
          <a:xfrm>
            <a:off x="640692" y="3065869"/>
            <a:ext cx="668958"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Location</a:t>
            </a:r>
            <a:endParaRPr lang="en-GB" sz="1600">
              <a:latin typeface="Calibri"/>
              <a:ea typeface="Calibri"/>
              <a:cs typeface="Calibri"/>
            </a:endParaRPr>
          </a:p>
        </p:txBody>
      </p:sp>
      <p:sp>
        <p:nvSpPr>
          <p:cNvPr id="17" name="Text 15"/>
          <p:cNvSpPr/>
          <p:nvPr/>
        </p:nvSpPr>
        <p:spPr>
          <a:xfrm>
            <a:off x="3437264" y="3065869"/>
            <a:ext cx="1814884" cy="226128"/>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Northwich, Cheshire, UK</a:t>
            </a:r>
            <a:endParaRPr lang="en-GB" dirty="0">
              <a:latin typeface="Calibri"/>
              <a:ea typeface="Calibri"/>
              <a:cs typeface="Calibri"/>
            </a:endParaRPr>
          </a:p>
        </p:txBody>
      </p:sp>
      <p:sp>
        <p:nvSpPr>
          <p:cNvPr id="18" name="Shape 16"/>
          <p:cNvSpPr/>
          <p:nvPr/>
        </p:nvSpPr>
        <p:spPr>
          <a:xfrm>
            <a:off x="565317" y="3442747"/>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9" name="Text 17"/>
          <p:cNvSpPr/>
          <p:nvPr/>
        </p:nvSpPr>
        <p:spPr>
          <a:xfrm>
            <a:off x="640692" y="3518122"/>
            <a:ext cx="1714794" cy="226127"/>
          </a:xfrm>
          <a:prstGeom prst="rect">
            <a:avLst/>
          </a:prstGeom>
          <a:noFill/>
          <a:ln/>
        </p:spPr>
        <p:txBody>
          <a:bodyPr wrap="square" lIns="0" tIns="0" rIns="0" bIns="0" rtlCol="0" anchor="ctr"/>
          <a:lstStyle/>
          <a:p>
            <a:pPr>
              <a:lnSpc>
                <a:spcPct val="130000"/>
              </a:lnSpc>
            </a:pPr>
            <a:r>
              <a:rPr lang="en-GB" sz="1187" dirty="0">
                <a:solidFill>
                  <a:srgbClr val="5A7A79"/>
                </a:solidFill>
                <a:latin typeface="Calibri"/>
                <a:ea typeface="Calibri"/>
                <a:cs typeface="Calibri"/>
              </a:rPr>
              <a:t>Distance to Manchester</a:t>
            </a:r>
            <a:endParaRPr lang="en-GB" sz="1600" dirty="0">
              <a:latin typeface="Calibri"/>
              <a:ea typeface="Calibri"/>
              <a:cs typeface="Calibri"/>
            </a:endParaRPr>
          </a:p>
        </p:txBody>
      </p:sp>
      <p:sp>
        <p:nvSpPr>
          <p:cNvPr id="20" name="Text 18"/>
          <p:cNvSpPr/>
          <p:nvPr/>
        </p:nvSpPr>
        <p:spPr>
          <a:xfrm>
            <a:off x="3767770" y="3537824"/>
            <a:ext cx="1526090" cy="151340"/>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~25 miles northwest</a:t>
            </a:r>
            <a:endParaRPr lang="en-GB" sz="1200" dirty="0">
              <a:latin typeface="Calibri"/>
              <a:ea typeface="Calibri"/>
              <a:cs typeface="Calibri"/>
            </a:endParaRPr>
          </a:p>
        </p:txBody>
      </p:sp>
      <p:sp>
        <p:nvSpPr>
          <p:cNvPr id="21" name="Text 19"/>
          <p:cNvSpPr/>
          <p:nvPr/>
        </p:nvSpPr>
        <p:spPr>
          <a:xfrm>
            <a:off x="565317" y="3932688"/>
            <a:ext cx="4748662" cy="640692"/>
          </a:xfrm>
          <a:prstGeom prst="rect">
            <a:avLst/>
          </a:prstGeom>
          <a:noFill/>
          <a:ln/>
        </p:spPr>
        <p:txBody>
          <a:bodyPr wrap="square" lIns="0" tIns="0" rIns="0" bIns="0" rtlCol="0" anchor="ctr"/>
          <a:lstStyle/>
          <a:p>
            <a:pPr>
              <a:lnSpc>
                <a:spcPct val="140000"/>
              </a:lnSpc>
            </a:pPr>
            <a:r>
              <a:rPr lang="en-GB" sz="1039" dirty="0">
                <a:solidFill>
                  <a:srgbClr val="5A7A79"/>
                </a:solidFill>
                <a:latin typeface="Calibri"/>
                <a:ea typeface="Calibri"/>
                <a:cs typeface="Calibri"/>
              </a:rPr>
              <a:t>Located on the southern fringe of Greater Manchester metropolitan area, representing a </a:t>
            </a:r>
            <a:r>
              <a:rPr lang="en-GB" sz="1039" b="1" dirty="0">
                <a:solidFill>
                  <a:srgbClr val="5A7A79"/>
                </a:solidFill>
                <a:latin typeface="Calibri"/>
                <a:ea typeface="Calibri"/>
                <a:cs typeface="Calibri"/>
              </a:rPr>
              <a:t>classic urban-to-rural transition zone</a:t>
            </a:r>
            <a:r>
              <a:rPr lang="en-GB" sz="1039" dirty="0">
                <a:solidFill>
                  <a:srgbClr val="5A7A79"/>
                </a:solidFill>
                <a:latin typeface="Calibri"/>
                <a:ea typeface="Calibri"/>
                <a:cs typeface="Calibri"/>
              </a:rPr>
              <a:t> ideal for studying UHI effect dissipation.</a:t>
            </a:r>
            <a:endParaRPr lang="en-GB" sz="1600" dirty="0">
              <a:latin typeface="Calibri"/>
              <a:ea typeface="Calibri"/>
              <a:cs typeface="Calibri"/>
            </a:endParaRPr>
          </a:p>
        </p:txBody>
      </p:sp>
      <p:sp>
        <p:nvSpPr>
          <p:cNvPr id="47" name="Shape 34">
            <a:extLst>
              <a:ext uri="{FF2B5EF4-FFF2-40B4-BE49-F238E27FC236}">
                <a16:creationId xmlns:a16="http://schemas.microsoft.com/office/drawing/2014/main" id="{1B0255F3-14AF-7C43-575C-60A7B7A37A88}"/>
              </a:ext>
            </a:extLst>
          </p:cNvPr>
          <p:cNvSpPr/>
          <p:nvPr/>
        </p:nvSpPr>
        <p:spPr>
          <a:xfrm>
            <a:off x="2592563" y="4941544"/>
            <a:ext cx="2845428" cy="1319073"/>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endParaRPr lang="en-GB"/>
          </a:p>
        </p:txBody>
      </p:sp>
      <p:sp>
        <p:nvSpPr>
          <p:cNvPr id="48" name="Shape 20">
            <a:extLst>
              <a:ext uri="{FF2B5EF4-FFF2-40B4-BE49-F238E27FC236}">
                <a16:creationId xmlns:a16="http://schemas.microsoft.com/office/drawing/2014/main" id="{C5A76B6A-C3D2-A47B-8A66-9708FB5AABE6}"/>
              </a:ext>
            </a:extLst>
          </p:cNvPr>
          <p:cNvSpPr/>
          <p:nvPr/>
        </p:nvSpPr>
        <p:spPr>
          <a:xfrm>
            <a:off x="378405" y="4941544"/>
            <a:ext cx="5059586" cy="1198077"/>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49" name="Shape 21">
            <a:extLst>
              <a:ext uri="{FF2B5EF4-FFF2-40B4-BE49-F238E27FC236}">
                <a16:creationId xmlns:a16="http://schemas.microsoft.com/office/drawing/2014/main" id="{5BECBFAC-19F6-D889-C299-3900FBE7B791}"/>
              </a:ext>
            </a:extLst>
          </p:cNvPr>
          <p:cNvSpPr/>
          <p:nvPr/>
        </p:nvSpPr>
        <p:spPr>
          <a:xfrm>
            <a:off x="600998" y="5177093"/>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50" name="Text 22">
            <a:extLst>
              <a:ext uri="{FF2B5EF4-FFF2-40B4-BE49-F238E27FC236}">
                <a16:creationId xmlns:a16="http://schemas.microsoft.com/office/drawing/2014/main" id="{8C2D54DE-1435-EB89-ACA4-5DBD09161493}"/>
              </a:ext>
            </a:extLst>
          </p:cNvPr>
          <p:cNvSpPr/>
          <p:nvPr/>
        </p:nvSpPr>
        <p:spPr>
          <a:xfrm>
            <a:off x="783549" y="5129983"/>
            <a:ext cx="4550801" cy="263815"/>
          </a:xfrm>
          <a:prstGeom prst="rect">
            <a:avLst/>
          </a:prstGeom>
          <a:noFill/>
          <a:ln/>
        </p:spPr>
        <p:txBody>
          <a:bodyPr wrap="square" lIns="0" tIns="0" rIns="0" bIns="0" rtlCol="0" anchor="ctr"/>
          <a:lstStyle/>
          <a:p>
            <a:pPr>
              <a:lnSpc>
                <a:spcPct val="130000"/>
              </a:lnSpc>
            </a:pPr>
            <a:r>
              <a:rPr lang="en-GB" sz="1335" b="1">
                <a:solidFill>
                  <a:srgbClr val="FFFFFF"/>
                </a:solidFill>
                <a:latin typeface="Calibri"/>
                <a:ea typeface="Calibri"/>
                <a:cs typeface="Calibri"/>
              </a:rPr>
              <a:t>All observations are taken at this single location</a:t>
            </a:r>
            <a:endParaRPr lang="en-GB" sz="1600">
              <a:latin typeface="Calibri"/>
              <a:ea typeface="Calibri"/>
              <a:cs typeface="Calibri"/>
            </a:endParaRPr>
          </a:p>
        </p:txBody>
      </p:sp>
      <p:sp>
        <p:nvSpPr>
          <p:cNvPr id="51" name="Shape 23">
            <a:extLst>
              <a:ext uri="{FF2B5EF4-FFF2-40B4-BE49-F238E27FC236}">
                <a16:creationId xmlns:a16="http://schemas.microsoft.com/office/drawing/2014/main" id="{1026116A-6C7F-7EC7-A6E4-94E2F2CF7524}"/>
              </a:ext>
            </a:extLst>
          </p:cNvPr>
          <p:cNvSpPr/>
          <p:nvPr/>
        </p:nvSpPr>
        <p:spPr>
          <a:xfrm>
            <a:off x="585688" y="5544549"/>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52" name="Text 24">
            <a:extLst>
              <a:ext uri="{FF2B5EF4-FFF2-40B4-BE49-F238E27FC236}">
                <a16:creationId xmlns:a16="http://schemas.microsoft.com/office/drawing/2014/main" id="{6CBC9831-60A2-46EB-2EDA-C31714F73A67}"/>
              </a:ext>
            </a:extLst>
          </p:cNvPr>
          <p:cNvSpPr/>
          <p:nvPr/>
        </p:nvSpPr>
        <p:spPr>
          <a:xfrm>
            <a:off x="830658" y="5506861"/>
            <a:ext cx="4494269" cy="45225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Latitude and longitude data were therefore extracted and stored as metadata only for computational efficiency.</a:t>
            </a:r>
            <a:endParaRPr lang="en-GB" sz="1600">
              <a:latin typeface="Calibri"/>
              <a:ea typeface="Calibri"/>
              <a:cs typeface="Calibri"/>
            </a:endParaRPr>
          </a:p>
        </p:txBody>
      </p:sp>
      <p:pic>
        <p:nvPicPr>
          <p:cNvPr id="22" name="图片 21" descr="地图&#10;&#10;AI 生成的内容可能不正确。">
            <a:extLst>
              <a:ext uri="{FF2B5EF4-FFF2-40B4-BE49-F238E27FC236}">
                <a16:creationId xmlns:a16="http://schemas.microsoft.com/office/drawing/2014/main" id="{AB5AE47B-A9BB-035F-E7C9-772CC8FACB21}"/>
              </a:ext>
            </a:extLst>
          </p:cNvPr>
          <p:cNvPicPr>
            <a:picLocks noChangeAspect="1"/>
          </p:cNvPicPr>
          <p:nvPr/>
        </p:nvPicPr>
        <p:blipFill>
          <a:blip r:embed="rId3"/>
          <a:stretch>
            <a:fillRect/>
          </a:stretch>
        </p:blipFill>
        <p:spPr>
          <a:xfrm>
            <a:off x="5773420" y="1001061"/>
            <a:ext cx="6001570" cy="5139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4B4D4E47-D864-6D11-1562-3E2FC1D5EE3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5A37773-3084-0F60-E805-6E4F0129A9F7}"/>
              </a:ext>
            </a:extLst>
          </p:cNvPr>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B02BC789-3B01-F73F-32FC-2D73CED427BA}"/>
              </a:ext>
            </a:extLst>
          </p:cNvPr>
          <p:cNvSpPr/>
          <p:nvPr/>
        </p:nvSpPr>
        <p:spPr>
          <a:xfrm>
            <a:off x="546473" y="394130"/>
            <a:ext cx="4192767" cy="376878"/>
          </a:xfrm>
          <a:prstGeom prst="rect">
            <a:avLst/>
          </a:prstGeom>
          <a:noFill/>
          <a:ln/>
        </p:spPr>
        <p:txBody>
          <a:bodyPr wrap="square" lIns="0" tIns="0" rIns="0" bIns="0" rtlCol="0" anchor="ctr"/>
          <a:lstStyle/>
          <a:p>
            <a:pPr>
              <a:lnSpc>
                <a:spcPct val="90000"/>
              </a:lnSpc>
            </a:pPr>
            <a:r>
              <a:rPr lang="en-GB" sz="2671" b="1">
                <a:solidFill>
                  <a:srgbClr val="2C5F5D"/>
                </a:solidFill>
                <a:latin typeface="Calibri"/>
                <a:ea typeface="Calibri"/>
                <a:cs typeface="Calibri"/>
              </a:rPr>
              <a:t>Unknown Variable</a:t>
            </a:r>
            <a:endParaRPr lang="en-GB" sz="1600">
              <a:latin typeface="Calibri"/>
              <a:ea typeface="Calibri"/>
              <a:cs typeface="Calibri"/>
            </a:endParaRPr>
          </a:p>
        </p:txBody>
      </p:sp>
      <p:sp>
        <p:nvSpPr>
          <p:cNvPr id="36" name="Shape 34">
            <a:extLst>
              <a:ext uri="{FF2B5EF4-FFF2-40B4-BE49-F238E27FC236}">
                <a16:creationId xmlns:a16="http://schemas.microsoft.com/office/drawing/2014/main" id="{48AD6318-86CA-F5D1-7A3F-8E49908F6F92}"/>
              </a:ext>
            </a:extLst>
          </p:cNvPr>
          <p:cNvSpPr/>
          <p:nvPr/>
        </p:nvSpPr>
        <p:spPr>
          <a:xfrm>
            <a:off x="2591036" y="1130634"/>
            <a:ext cx="2845428" cy="1319073"/>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endParaRPr lang="en-GB"/>
          </a:p>
        </p:txBody>
      </p:sp>
      <p:sp>
        <p:nvSpPr>
          <p:cNvPr id="33" name="Shape 20">
            <a:extLst>
              <a:ext uri="{FF2B5EF4-FFF2-40B4-BE49-F238E27FC236}">
                <a16:creationId xmlns:a16="http://schemas.microsoft.com/office/drawing/2014/main" id="{7C438A32-2992-84F6-BC78-E88C557D75A3}"/>
              </a:ext>
            </a:extLst>
          </p:cNvPr>
          <p:cNvSpPr/>
          <p:nvPr/>
        </p:nvSpPr>
        <p:spPr>
          <a:xfrm>
            <a:off x="376877" y="937155"/>
            <a:ext cx="5404133" cy="2602406"/>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34" name="Shape 21">
            <a:extLst>
              <a:ext uri="{FF2B5EF4-FFF2-40B4-BE49-F238E27FC236}">
                <a16:creationId xmlns:a16="http://schemas.microsoft.com/office/drawing/2014/main" id="{999A0CE1-D257-5C57-4ABA-EFA2A1920D39}"/>
              </a:ext>
            </a:extLst>
          </p:cNvPr>
          <p:cNvSpPr/>
          <p:nvPr/>
        </p:nvSpPr>
        <p:spPr>
          <a:xfrm>
            <a:off x="599471" y="1150527"/>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35" name="Text 22">
            <a:extLst>
              <a:ext uri="{FF2B5EF4-FFF2-40B4-BE49-F238E27FC236}">
                <a16:creationId xmlns:a16="http://schemas.microsoft.com/office/drawing/2014/main" id="{AAC3C5B8-BC71-7581-5F4E-A387961A8AAA}"/>
              </a:ext>
            </a:extLst>
          </p:cNvPr>
          <p:cNvSpPr/>
          <p:nvPr/>
        </p:nvSpPr>
        <p:spPr>
          <a:xfrm>
            <a:off x="782022" y="1103417"/>
            <a:ext cx="4550801" cy="263815"/>
          </a:xfrm>
          <a:prstGeom prst="rect">
            <a:avLst/>
          </a:prstGeom>
          <a:noFill/>
          <a:ln/>
        </p:spPr>
        <p:txBody>
          <a:bodyPr wrap="square" lIns="0" tIns="0" rIns="0" bIns="0" rtlCol="0" anchor="ctr"/>
          <a:lstStyle/>
          <a:p>
            <a:pPr>
              <a:lnSpc>
                <a:spcPct val="130000"/>
              </a:lnSpc>
            </a:pPr>
            <a:r>
              <a:rPr lang="en-GB" sz="1600" b="1">
                <a:solidFill>
                  <a:srgbClr val="FFFFFF"/>
                </a:solidFill>
                <a:latin typeface="Calibri"/>
                <a:ea typeface="Calibri"/>
                <a:cs typeface="Calibri"/>
              </a:rPr>
              <a:t>Identify the unknown variable PRSN</a:t>
            </a:r>
            <a:endParaRPr lang="en-GB" sz="1600">
              <a:latin typeface="Calibri"/>
              <a:ea typeface="Calibri"/>
              <a:cs typeface="Calibri"/>
            </a:endParaRPr>
          </a:p>
        </p:txBody>
      </p:sp>
      <p:sp>
        <p:nvSpPr>
          <p:cNvPr id="42" name="Shape 27">
            <a:extLst>
              <a:ext uri="{FF2B5EF4-FFF2-40B4-BE49-F238E27FC236}">
                <a16:creationId xmlns:a16="http://schemas.microsoft.com/office/drawing/2014/main" id="{CB2F3AFD-3E34-2207-1502-027F34326E73}"/>
              </a:ext>
            </a:extLst>
          </p:cNvPr>
          <p:cNvSpPr/>
          <p:nvPr/>
        </p:nvSpPr>
        <p:spPr>
          <a:xfrm>
            <a:off x="584161" y="1674570"/>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43" name="Text 28">
            <a:extLst>
              <a:ext uri="{FF2B5EF4-FFF2-40B4-BE49-F238E27FC236}">
                <a16:creationId xmlns:a16="http://schemas.microsoft.com/office/drawing/2014/main" id="{0B902F4C-3B61-EEA3-F48E-09C605C71EFA}"/>
              </a:ext>
            </a:extLst>
          </p:cNvPr>
          <p:cNvSpPr/>
          <p:nvPr/>
        </p:nvSpPr>
        <p:spPr>
          <a:xfrm>
            <a:off x="829130" y="1531344"/>
            <a:ext cx="4832169" cy="646588"/>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Variable suspected to be solid precipitation/snowfall. Two confirmatory tests:</a:t>
            </a:r>
          </a:p>
        </p:txBody>
      </p:sp>
      <p:pic>
        <p:nvPicPr>
          <p:cNvPr id="50" name="Picture 49" descr="A screenshot of a computer code&#10;&#10;AI-generated content may be incorrect.">
            <a:extLst>
              <a:ext uri="{FF2B5EF4-FFF2-40B4-BE49-F238E27FC236}">
                <a16:creationId xmlns:a16="http://schemas.microsoft.com/office/drawing/2014/main" id="{7C2748CF-887A-0346-C9E1-4FB163ABB28A}"/>
              </a:ext>
            </a:extLst>
          </p:cNvPr>
          <p:cNvPicPr>
            <a:picLocks noChangeAspect="1"/>
          </p:cNvPicPr>
          <p:nvPr/>
        </p:nvPicPr>
        <p:blipFill>
          <a:blip r:embed="rId3"/>
          <a:stretch>
            <a:fillRect/>
          </a:stretch>
        </p:blipFill>
        <p:spPr>
          <a:xfrm>
            <a:off x="376879" y="4571155"/>
            <a:ext cx="5049138" cy="1349689"/>
          </a:xfrm>
          <a:prstGeom prst="rect">
            <a:avLst/>
          </a:prstGeom>
        </p:spPr>
      </p:pic>
      <p:sp>
        <p:nvSpPr>
          <p:cNvPr id="52" name="Shape 3">
            <a:extLst>
              <a:ext uri="{FF2B5EF4-FFF2-40B4-BE49-F238E27FC236}">
                <a16:creationId xmlns:a16="http://schemas.microsoft.com/office/drawing/2014/main" id="{CD66AE91-C8FE-2FE7-48A3-C97E236FE2C2}"/>
              </a:ext>
            </a:extLst>
          </p:cNvPr>
          <p:cNvSpPr/>
          <p:nvPr/>
        </p:nvSpPr>
        <p:spPr>
          <a:xfrm>
            <a:off x="426886" y="4022546"/>
            <a:ext cx="2597344" cy="365211"/>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53" name="Shape 4">
            <a:extLst>
              <a:ext uri="{FF2B5EF4-FFF2-40B4-BE49-F238E27FC236}">
                <a16:creationId xmlns:a16="http://schemas.microsoft.com/office/drawing/2014/main" id="{B4844B9F-E3FD-5052-E626-53A75C249566}"/>
              </a:ext>
            </a:extLst>
          </p:cNvPr>
          <p:cNvSpPr/>
          <p:nvPr/>
        </p:nvSpPr>
        <p:spPr>
          <a:xfrm>
            <a:off x="418260" y="4022546"/>
            <a:ext cx="45719" cy="365212"/>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p>
        </p:txBody>
      </p:sp>
      <p:sp>
        <p:nvSpPr>
          <p:cNvPr id="54" name="Text 28">
            <a:extLst>
              <a:ext uri="{FF2B5EF4-FFF2-40B4-BE49-F238E27FC236}">
                <a16:creationId xmlns:a16="http://schemas.microsoft.com/office/drawing/2014/main" id="{3D1DF28A-FBAC-C58A-E612-278A9F1855A9}"/>
              </a:ext>
            </a:extLst>
          </p:cNvPr>
          <p:cNvSpPr/>
          <p:nvPr/>
        </p:nvSpPr>
        <p:spPr>
          <a:xfrm>
            <a:off x="557808" y="4080912"/>
            <a:ext cx="2414665" cy="230832"/>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Bound check: 0 ≤ PRSN ≤ PRECT</a:t>
            </a:r>
          </a:p>
        </p:txBody>
      </p:sp>
      <p:sp>
        <p:nvSpPr>
          <p:cNvPr id="55" name="Shape 3">
            <a:extLst>
              <a:ext uri="{FF2B5EF4-FFF2-40B4-BE49-F238E27FC236}">
                <a16:creationId xmlns:a16="http://schemas.microsoft.com/office/drawing/2014/main" id="{5687FDCB-CD3E-E081-3F8D-8F85C3720F6A}"/>
              </a:ext>
            </a:extLst>
          </p:cNvPr>
          <p:cNvSpPr/>
          <p:nvPr/>
        </p:nvSpPr>
        <p:spPr>
          <a:xfrm>
            <a:off x="6827562" y="963238"/>
            <a:ext cx="2597344" cy="365211"/>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56" name="Shape 4">
            <a:extLst>
              <a:ext uri="{FF2B5EF4-FFF2-40B4-BE49-F238E27FC236}">
                <a16:creationId xmlns:a16="http://schemas.microsoft.com/office/drawing/2014/main" id="{A13BA8EF-587A-9FB0-38ED-92E9AD6E9810}"/>
              </a:ext>
            </a:extLst>
          </p:cNvPr>
          <p:cNvSpPr/>
          <p:nvPr/>
        </p:nvSpPr>
        <p:spPr>
          <a:xfrm>
            <a:off x="6818936" y="963238"/>
            <a:ext cx="45719" cy="365212"/>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p>
        </p:txBody>
      </p:sp>
      <p:sp>
        <p:nvSpPr>
          <p:cNvPr id="57" name="Text 28">
            <a:extLst>
              <a:ext uri="{FF2B5EF4-FFF2-40B4-BE49-F238E27FC236}">
                <a16:creationId xmlns:a16="http://schemas.microsoft.com/office/drawing/2014/main" id="{0D014CEC-88F5-4442-5624-F5677A281264}"/>
              </a:ext>
            </a:extLst>
          </p:cNvPr>
          <p:cNvSpPr/>
          <p:nvPr/>
        </p:nvSpPr>
        <p:spPr>
          <a:xfrm>
            <a:off x="6958484" y="1021604"/>
            <a:ext cx="2414665" cy="230832"/>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PRSN v TREFHT</a:t>
            </a:r>
          </a:p>
        </p:txBody>
      </p:sp>
      <p:pic>
        <p:nvPicPr>
          <p:cNvPr id="60" name="Picture 59" descr="A graph with blue dots&#10;&#10;AI-generated content may be incorrect.">
            <a:extLst>
              <a:ext uri="{FF2B5EF4-FFF2-40B4-BE49-F238E27FC236}">
                <a16:creationId xmlns:a16="http://schemas.microsoft.com/office/drawing/2014/main" id="{6BEDF571-503B-04C0-FE56-1EA5EB1E8706}"/>
              </a:ext>
            </a:extLst>
          </p:cNvPr>
          <p:cNvPicPr>
            <a:picLocks noChangeAspect="1"/>
          </p:cNvPicPr>
          <p:nvPr/>
        </p:nvPicPr>
        <p:blipFill>
          <a:blip r:embed="rId4"/>
          <a:stretch>
            <a:fillRect/>
          </a:stretch>
        </p:blipFill>
        <p:spPr>
          <a:xfrm>
            <a:off x="6838579" y="2444121"/>
            <a:ext cx="4761917" cy="3827981"/>
          </a:xfrm>
          <a:prstGeom prst="rect">
            <a:avLst/>
          </a:prstGeom>
        </p:spPr>
      </p:pic>
      <p:sp>
        <p:nvSpPr>
          <p:cNvPr id="61" name="Shape 3">
            <a:extLst>
              <a:ext uri="{FF2B5EF4-FFF2-40B4-BE49-F238E27FC236}">
                <a16:creationId xmlns:a16="http://schemas.microsoft.com/office/drawing/2014/main" id="{A90E98D0-72E8-038B-1BD0-AE2C4C995971}"/>
              </a:ext>
            </a:extLst>
          </p:cNvPr>
          <p:cNvSpPr/>
          <p:nvPr/>
        </p:nvSpPr>
        <p:spPr>
          <a:xfrm>
            <a:off x="6813667" y="1513583"/>
            <a:ext cx="2597344" cy="661826"/>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63" name="Text 28">
            <a:extLst>
              <a:ext uri="{FF2B5EF4-FFF2-40B4-BE49-F238E27FC236}">
                <a16:creationId xmlns:a16="http://schemas.microsoft.com/office/drawing/2014/main" id="{9F187CB4-9EB7-273A-43CD-E92D380D2CE6}"/>
              </a:ext>
            </a:extLst>
          </p:cNvPr>
          <p:cNvSpPr/>
          <p:nvPr/>
        </p:nvSpPr>
        <p:spPr>
          <a:xfrm>
            <a:off x="6935963" y="1597826"/>
            <a:ext cx="2414665" cy="464647"/>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Clear spike in PRSN around the freezing point of water (273.15 K).</a:t>
            </a:r>
          </a:p>
        </p:txBody>
      </p:sp>
      <p:sp>
        <p:nvSpPr>
          <p:cNvPr id="64" name="Text 28">
            <a:extLst>
              <a:ext uri="{FF2B5EF4-FFF2-40B4-BE49-F238E27FC236}">
                <a16:creationId xmlns:a16="http://schemas.microsoft.com/office/drawing/2014/main" id="{B59E8F28-6CA6-3B5F-F21E-550FBE326174}"/>
              </a:ext>
            </a:extLst>
          </p:cNvPr>
          <p:cNvSpPr/>
          <p:nvPr/>
        </p:nvSpPr>
        <p:spPr>
          <a:xfrm>
            <a:off x="851898" y="2099098"/>
            <a:ext cx="4414400" cy="365211"/>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0 ≤ PRSN ≤ PRECT should hold almost everywhere.</a:t>
            </a:r>
          </a:p>
        </p:txBody>
      </p:sp>
      <p:sp>
        <p:nvSpPr>
          <p:cNvPr id="65" name="Text 28">
            <a:extLst>
              <a:ext uri="{FF2B5EF4-FFF2-40B4-BE49-F238E27FC236}">
                <a16:creationId xmlns:a16="http://schemas.microsoft.com/office/drawing/2014/main" id="{EF89961B-8941-33F2-903F-F6512266F3A0}"/>
              </a:ext>
            </a:extLst>
          </p:cNvPr>
          <p:cNvSpPr/>
          <p:nvPr/>
        </p:nvSpPr>
        <p:spPr>
          <a:xfrm>
            <a:off x="851898" y="2506158"/>
            <a:ext cx="4832169" cy="362101"/>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PRSN should spike primarily when TREFHT is near/below 273.15 K.</a:t>
            </a:r>
          </a:p>
        </p:txBody>
      </p:sp>
      <p:sp>
        <p:nvSpPr>
          <p:cNvPr id="66" name="Text 28">
            <a:extLst>
              <a:ext uri="{FF2B5EF4-FFF2-40B4-BE49-F238E27FC236}">
                <a16:creationId xmlns:a16="http://schemas.microsoft.com/office/drawing/2014/main" id="{CB07B8A4-5580-1644-6834-623DCDF0E016}"/>
              </a:ext>
            </a:extLst>
          </p:cNvPr>
          <p:cNvSpPr/>
          <p:nvPr/>
        </p:nvSpPr>
        <p:spPr>
          <a:xfrm>
            <a:off x="856371" y="2899091"/>
            <a:ext cx="4988973" cy="419349"/>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Both tests were passed.</a:t>
            </a:r>
            <a:endParaRPr lang="en-GB" sz="1600">
              <a:latin typeface="Calibri"/>
              <a:ea typeface="Calibri"/>
              <a:cs typeface="Calibri"/>
            </a:endParaRPr>
          </a:p>
        </p:txBody>
      </p:sp>
      <p:sp>
        <p:nvSpPr>
          <p:cNvPr id="67" name="Shape 27">
            <a:extLst>
              <a:ext uri="{FF2B5EF4-FFF2-40B4-BE49-F238E27FC236}">
                <a16:creationId xmlns:a16="http://schemas.microsoft.com/office/drawing/2014/main" id="{61009D8A-3ACE-EA78-C59E-5CF51E408293}"/>
              </a:ext>
            </a:extLst>
          </p:cNvPr>
          <p:cNvSpPr/>
          <p:nvPr/>
        </p:nvSpPr>
        <p:spPr>
          <a:xfrm>
            <a:off x="582324" y="2201548"/>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68" name="Shape 27">
            <a:extLst>
              <a:ext uri="{FF2B5EF4-FFF2-40B4-BE49-F238E27FC236}">
                <a16:creationId xmlns:a16="http://schemas.microsoft.com/office/drawing/2014/main" id="{5FE7B669-D3FD-F8D5-53DF-B279127EEBD4}"/>
              </a:ext>
            </a:extLst>
          </p:cNvPr>
          <p:cNvSpPr/>
          <p:nvPr/>
        </p:nvSpPr>
        <p:spPr>
          <a:xfrm>
            <a:off x="591504" y="2618355"/>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69" name="Shape 27">
            <a:extLst>
              <a:ext uri="{FF2B5EF4-FFF2-40B4-BE49-F238E27FC236}">
                <a16:creationId xmlns:a16="http://schemas.microsoft.com/office/drawing/2014/main" id="{9806E2C8-B6EE-D997-E312-FDEDBC580E25}"/>
              </a:ext>
            </a:extLst>
          </p:cNvPr>
          <p:cNvSpPr/>
          <p:nvPr/>
        </p:nvSpPr>
        <p:spPr>
          <a:xfrm>
            <a:off x="589667" y="3046179"/>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Tree>
    <p:extLst>
      <p:ext uri="{BB962C8B-B14F-4D97-AF65-F5344CB8AC3E}">
        <p14:creationId xmlns:p14="http://schemas.microsoft.com/office/powerpoint/2010/main" val="421147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197" y="338197"/>
            <a:ext cx="50730" cy="338197"/>
          </a:xfrm>
          <a:custGeom>
            <a:avLst/>
            <a:gdLst/>
            <a:ahLst/>
            <a:cxnLst/>
            <a:rect l="l" t="t" r="r" b="b"/>
            <a:pathLst>
              <a:path w="50730" h="338197">
                <a:moveTo>
                  <a:pt x="0" y="0"/>
                </a:moveTo>
                <a:lnTo>
                  <a:pt x="50730" y="0"/>
                </a:lnTo>
                <a:lnTo>
                  <a:pt x="50730" y="338197"/>
                </a:lnTo>
                <a:lnTo>
                  <a:pt x="0" y="338197"/>
                </a:lnTo>
                <a:lnTo>
                  <a:pt x="0" y="0"/>
                </a:ln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 name="Text 1"/>
          <p:cNvSpPr/>
          <p:nvPr/>
        </p:nvSpPr>
        <p:spPr>
          <a:xfrm>
            <a:off x="490386" y="338197"/>
            <a:ext cx="5132139" cy="338197"/>
          </a:xfrm>
          <a:prstGeom prst="rect">
            <a:avLst/>
          </a:prstGeom>
          <a:noFill/>
          <a:ln/>
        </p:spPr>
        <p:txBody>
          <a:bodyPr wrap="square" lIns="0" tIns="0" rIns="0" bIns="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2397" b="1" i="0" u="none" strike="noStrike" kern="1200" cap="none" spc="0" normalizeH="0" baseline="0" noProof="0">
                <a:ln>
                  <a:noFill/>
                </a:ln>
                <a:solidFill>
                  <a:srgbClr val="2C5F5D"/>
                </a:solidFill>
                <a:effectLst/>
                <a:uLnTx/>
                <a:uFillTx/>
                <a:latin typeface="Calibri"/>
                <a:ea typeface="Calibri"/>
                <a:cs typeface="Calibri"/>
              </a:rPr>
              <a:t>Data Preprocessing &amp; Quality Control</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 name="Text 2"/>
          <p:cNvSpPr/>
          <p:nvPr/>
        </p:nvSpPr>
        <p:spPr>
          <a:xfrm>
            <a:off x="507295" y="744033"/>
            <a:ext cx="11422602" cy="23673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198" b="0" i="0" u="none" strike="noStrike" kern="1200" cap="none" spc="0" normalizeH="0" baseline="0" noProof="0">
                <a:ln>
                  <a:noFill/>
                </a:ln>
                <a:solidFill>
                  <a:srgbClr val="5A7A79"/>
                </a:solidFill>
                <a:effectLst/>
                <a:uLnTx/>
                <a:uFillTx/>
                <a:latin typeface="Calibri"/>
                <a:ea typeface="Calibri"/>
                <a:cs typeface="Calibri"/>
              </a:rPr>
              <a:t>Ensuring data integrity and consistency for robust analysis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 name="Shape 3"/>
          <p:cNvSpPr/>
          <p:nvPr/>
        </p:nvSpPr>
        <p:spPr>
          <a:xfrm>
            <a:off x="355107" y="1149870"/>
            <a:ext cx="7600976" cy="2798580"/>
          </a:xfrm>
          <a:custGeom>
            <a:avLst/>
            <a:gdLst/>
            <a:ahLst/>
            <a:cxnLst/>
            <a:rect l="l" t="t" r="r" b="b"/>
            <a:pathLst>
              <a:path w="7600976" h="2798580">
                <a:moveTo>
                  <a:pt x="33820" y="0"/>
                </a:moveTo>
                <a:lnTo>
                  <a:pt x="7499528" y="0"/>
                </a:lnTo>
                <a:cubicBezTo>
                  <a:pt x="7555556" y="0"/>
                  <a:pt x="7600976" y="45420"/>
                  <a:pt x="7600976" y="101449"/>
                </a:cubicBezTo>
                <a:lnTo>
                  <a:pt x="7600976" y="2697131"/>
                </a:lnTo>
                <a:cubicBezTo>
                  <a:pt x="7600976" y="2753160"/>
                  <a:pt x="7555556" y="2798580"/>
                  <a:pt x="7499528" y="2798580"/>
                </a:cubicBezTo>
                <a:lnTo>
                  <a:pt x="33820" y="2798580"/>
                </a:lnTo>
                <a:cubicBezTo>
                  <a:pt x="15142" y="2798580"/>
                  <a:pt x="0" y="2783438"/>
                  <a:pt x="0" y="2764760"/>
                </a:cubicBezTo>
                <a:lnTo>
                  <a:pt x="0" y="33820"/>
                </a:lnTo>
                <a:cubicBezTo>
                  <a:pt x="0" y="15142"/>
                  <a:pt x="15142" y="0"/>
                  <a:pt x="33820"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 name="Shape 4"/>
          <p:cNvSpPr/>
          <p:nvPr/>
        </p:nvSpPr>
        <p:spPr>
          <a:xfrm>
            <a:off x="355107" y="1149870"/>
            <a:ext cx="33820" cy="2798580"/>
          </a:xfrm>
          <a:custGeom>
            <a:avLst/>
            <a:gdLst/>
            <a:ahLst/>
            <a:cxnLst/>
            <a:rect l="l" t="t" r="r" b="b"/>
            <a:pathLst>
              <a:path w="33820" h="2798580">
                <a:moveTo>
                  <a:pt x="33820" y="0"/>
                </a:moveTo>
                <a:lnTo>
                  <a:pt x="33820" y="0"/>
                </a:lnTo>
                <a:lnTo>
                  <a:pt x="33820" y="2798580"/>
                </a:lnTo>
                <a:lnTo>
                  <a:pt x="33820" y="2798580"/>
                </a:lnTo>
                <a:cubicBezTo>
                  <a:pt x="15142" y="2798580"/>
                  <a:pt x="0" y="2783438"/>
                  <a:pt x="0" y="2764760"/>
                </a:cubicBezTo>
                <a:lnTo>
                  <a:pt x="0" y="33820"/>
                </a:lnTo>
                <a:cubicBezTo>
                  <a:pt x="0" y="15142"/>
                  <a:pt x="15142" y="0"/>
                  <a:pt x="33820"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7" name="Shape 5"/>
          <p:cNvSpPr/>
          <p:nvPr/>
        </p:nvSpPr>
        <p:spPr>
          <a:xfrm>
            <a:off x="541115" y="1318968"/>
            <a:ext cx="338197" cy="338197"/>
          </a:xfrm>
          <a:custGeom>
            <a:avLst/>
            <a:gdLst/>
            <a:ahLst/>
            <a:cxnLst/>
            <a:rect l="l" t="t" r="r" b="b"/>
            <a:pathLst>
              <a:path w="338197" h="338197">
                <a:moveTo>
                  <a:pt x="67639" y="0"/>
                </a:moveTo>
                <a:lnTo>
                  <a:pt x="270558" y="0"/>
                </a:lnTo>
                <a:cubicBezTo>
                  <a:pt x="307914" y="0"/>
                  <a:pt x="338197" y="30283"/>
                  <a:pt x="338197" y="67639"/>
                </a:cubicBezTo>
                <a:lnTo>
                  <a:pt x="338197" y="270558"/>
                </a:lnTo>
                <a:cubicBezTo>
                  <a:pt x="338197" y="307914"/>
                  <a:pt x="307914" y="338197"/>
                  <a:pt x="270558" y="338197"/>
                </a:cubicBezTo>
                <a:lnTo>
                  <a:pt x="67639" y="338197"/>
                </a:lnTo>
                <a:cubicBezTo>
                  <a:pt x="30283" y="338197"/>
                  <a:pt x="0" y="307914"/>
                  <a:pt x="0" y="270558"/>
                </a:cubicBezTo>
                <a:lnTo>
                  <a:pt x="0" y="67639"/>
                </a:lnTo>
                <a:cubicBezTo>
                  <a:pt x="0" y="30308"/>
                  <a:pt x="30308" y="0"/>
                  <a:pt x="67639" y="0"/>
                </a:cubicBezTo>
                <a:close/>
              </a:path>
            </a:pathLst>
          </a:custGeom>
          <a:solidFill>
            <a:srgbClr val="2C5F5D">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8" name="Shape 6"/>
          <p:cNvSpPr/>
          <p:nvPr/>
        </p:nvSpPr>
        <p:spPr>
          <a:xfrm>
            <a:off x="604527" y="1403517"/>
            <a:ext cx="211373" cy="169098"/>
          </a:xfrm>
          <a:custGeom>
            <a:avLst/>
            <a:gdLst/>
            <a:ahLst/>
            <a:cxnLst/>
            <a:rect l="l" t="t" r="r" b="b"/>
            <a:pathLst>
              <a:path w="211373" h="169098">
                <a:moveTo>
                  <a:pt x="137359" y="69522"/>
                </a:moveTo>
                <a:cubicBezTo>
                  <a:pt x="141389" y="68432"/>
                  <a:pt x="145616" y="70348"/>
                  <a:pt x="147433" y="74080"/>
                </a:cubicBezTo>
                <a:lnTo>
                  <a:pt x="153576" y="86498"/>
                </a:lnTo>
                <a:cubicBezTo>
                  <a:pt x="156978" y="86960"/>
                  <a:pt x="160313" y="87885"/>
                  <a:pt x="163451" y="89173"/>
                </a:cubicBezTo>
                <a:lnTo>
                  <a:pt x="175010" y="81478"/>
                </a:lnTo>
                <a:cubicBezTo>
                  <a:pt x="178478" y="79166"/>
                  <a:pt x="183069" y="79628"/>
                  <a:pt x="186008" y="82568"/>
                </a:cubicBezTo>
                <a:lnTo>
                  <a:pt x="192350" y="88909"/>
                </a:lnTo>
                <a:cubicBezTo>
                  <a:pt x="195289" y="91848"/>
                  <a:pt x="195751" y="96472"/>
                  <a:pt x="193439" y="99907"/>
                </a:cubicBezTo>
                <a:lnTo>
                  <a:pt x="185744" y="111433"/>
                </a:lnTo>
                <a:cubicBezTo>
                  <a:pt x="186372" y="112986"/>
                  <a:pt x="186933" y="114604"/>
                  <a:pt x="187395" y="116288"/>
                </a:cubicBezTo>
                <a:cubicBezTo>
                  <a:pt x="187858" y="117973"/>
                  <a:pt x="188155" y="119624"/>
                  <a:pt x="188386" y="121308"/>
                </a:cubicBezTo>
                <a:lnTo>
                  <a:pt x="200837" y="127451"/>
                </a:lnTo>
                <a:cubicBezTo>
                  <a:pt x="204570" y="129301"/>
                  <a:pt x="206485" y="133528"/>
                  <a:pt x="205395" y="137525"/>
                </a:cubicBezTo>
                <a:lnTo>
                  <a:pt x="203083" y="146178"/>
                </a:lnTo>
                <a:cubicBezTo>
                  <a:pt x="201993" y="150174"/>
                  <a:pt x="198261" y="152882"/>
                  <a:pt x="194100" y="152618"/>
                </a:cubicBezTo>
                <a:lnTo>
                  <a:pt x="180229" y="151726"/>
                </a:lnTo>
                <a:cubicBezTo>
                  <a:pt x="178148" y="154401"/>
                  <a:pt x="175737" y="156878"/>
                  <a:pt x="172996" y="158992"/>
                </a:cubicBezTo>
                <a:lnTo>
                  <a:pt x="173887" y="172831"/>
                </a:lnTo>
                <a:cubicBezTo>
                  <a:pt x="174152" y="176992"/>
                  <a:pt x="171443" y="180757"/>
                  <a:pt x="167447" y="181814"/>
                </a:cubicBezTo>
                <a:lnTo>
                  <a:pt x="158794" y="184126"/>
                </a:lnTo>
                <a:cubicBezTo>
                  <a:pt x="154765" y="185216"/>
                  <a:pt x="150570" y="183300"/>
                  <a:pt x="148721" y="179568"/>
                </a:cubicBezTo>
                <a:lnTo>
                  <a:pt x="142578" y="167150"/>
                </a:lnTo>
                <a:cubicBezTo>
                  <a:pt x="139176" y="166688"/>
                  <a:pt x="135840" y="165763"/>
                  <a:pt x="132703" y="164475"/>
                </a:cubicBezTo>
                <a:lnTo>
                  <a:pt x="121143" y="172170"/>
                </a:lnTo>
                <a:cubicBezTo>
                  <a:pt x="117675" y="174482"/>
                  <a:pt x="113085" y="174020"/>
                  <a:pt x="110145" y="171080"/>
                </a:cubicBezTo>
                <a:lnTo>
                  <a:pt x="103804" y="164739"/>
                </a:lnTo>
                <a:cubicBezTo>
                  <a:pt x="100865" y="161799"/>
                  <a:pt x="100402" y="157209"/>
                  <a:pt x="102714" y="153741"/>
                </a:cubicBezTo>
                <a:lnTo>
                  <a:pt x="110409" y="142181"/>
                </a:lnTo>
                <a:cubicBezTo>
                  <a:pt x="109782" y="140629"/>
                  <a:pt x="109220" y="139011"/>
                  <a:pt x="108758" y="137326"/>
                </a:cubicBezTo>
                <a:cubicBezTo>
                  <a:pt x="108296" y="135642"/>
                  <a:pt x="107998" y="133958"/>
                  <a:pt x="107767" y="132306"/>
                </a:cubicBezTo>
                <a:lnTo>
                  <a:pt x="95316" y="126163"/>
                </a:lnTo>
                <a:cubicBezTo>
                  <a:pt x="91584" y="124314"/>
                  <a:pt x="89701" y="120086"/>
                  <a:pt x="90758" y="116090"/>
                </a:cubicBezTo>
                <a:lnTo>
                  <a:pt x="93070" y="107437"/>
                </a:lnTo>
                <a:cubicBezTo>
                  <a:pt x="94160" y="103441"/>
                  <a:pt x="97892" y="100732"/>
                  <a:pt x="102054" y="100997"/>
                </a:cubicBezTo>
                <a:lnTo>
                  <a:pt x="115892" y="101888"/>
                </a:lnTo>
                <a:cubicBezTo>
                  <a:pt x="117973" y="99213"/>
                  <a:pt x="120384" y="96736"/>
                  <a:pt x="123125" y="94622"/>
                </a:cubicBezTo>
                <a:lnTo>
                  <a:pt x="122233" y="80817"/>
                </a:lnTo>
                <a:cubicBezTo>
                  <a:pt x="121969" y="76656"/>
                  <a:pt x="124677" y="72891"/>
                  <a:pt x="128673" y="71834"/>
                </a:cubicBezTo>
                <a:lnTo>
                  <a:pt x="137326" y="69522"/>
                </a:lnTo>
                <a:close/>
                <a:moveTo>
                  <a:pt x="148093" y="112292"/>
                </a:moveTo>
                <a:cubicBezTo>
                  <a:pt x="140073" y="112301"/>
                  <a:pt x="133569" y="118820"/>
                  <a:pt x="133578" y="126840"/>
                </a:cubicBezTo>
                <a:cubicBezTo>
                  <a:pt x="133587" y="134861"/>
                  <a:pt x="140106" y="141365"/>
                  <a:pt x="148126" y="141356"/>
                </a:cubicBezTo>
                <a:cubicBezTo>
                  <a:pt x="156147" y="141347"/>
                  <a:pt x="162651" y="134828"/>
                  <a:pt x="162642" y="126807"/>
                </a:cubicBezTo>
                <a:cubicBezTo>
                  <a:pt x="162633" y="118787"/>
                  <a:pt x="156114" y="112283"/>
                  <a:pt x="148093" y="112292"/>
                </a:cubicBezTo>
                <a:close/>
                <a:moveTo>
                  <a:pt x="74278" y="-15027"/>
                </a:moveTo>
                <a:lnTo>
                  <a:pt x="82931" y="-12715"/>
                </a:lnTo>
                <a:cubicBezTo>
                  <a:pt x="86927" y="-11626"/>
                  <a:pt x="89635" y="-7860"/>
                  <a:pt x="89371" y="-3732"/>
                </a:cubicBezTo>
                <a:lnTo>
                  <a:pt x="88479" y="10073"/>
                </a:lnTo>
                <a:cubicBezTo>
                  <a:pt x="91221" y="12187"/>
                  <a:pt x="93632" y="14631"/>
                  <a:pt x="95712" y="17339"/>
                </a:cubicBezTo>
                <a:lnTo>
                  <a:pt x="109584" y="16447"/>
                </a:lnTo>
                <a:cubicBezTo>
                  <a:pt x="113712" y="16183"/>
                  <a:pt x="117477" y="18891"/>
                  <a:pt x="118567" y="22888"/>
                </a:cubicBezTo>
                <a:lnTo>
                  <a:pt x="120879" y="31541"/>
                </a:lnTo>
                <a:cubicBezTo>
                  <a:pt x="121936" y="35537"/>
                  <a:pt x="120053" y="39765"/>
                  <a:pt x="116321" y="41614"/>
                </a:cubicBezTo>
                <a:lnTo>
                  <a:pt x="103870" y="47757"/>
                </a:lnTo>
                <a:cubicBezTo>
                  <a:pt x="103639" y="49441"/>
                  <a:pt x="103309" y="51126"/>
                  <a:pt x="102879" y="52777"/>
                </a:cubicBezTo>
                <a:cubicBezTo>
                  <a:pt x="102450" y="54429"/>
                  <a:pt x="101855" y="56080"/>
                  <a:pt x="101228" y="57632"/>
                </a:cubicBezTo>
                <a:lnTo>
                  <a:pt x="108923" y="69192"/>
                </a:lnTo>
                <a:cubicBezTo>
                  <a:pt x="111235" y="72660"/>
                  <a:pt x="110773" y="77250"/>
                  <a:pt x="107833" y="80190"/>
                </a:cubicBezTo>
                <a:lnTo>
                  <a:pt x="101492" y="86531"/>
                </a:lnTo>
                <a:cubicBezTo>
                  <a:pt x="98553" y="89470"/>
                  <a:pt x="93962" y="89933"/>
                  <a:pt x="90494" y="87621"/>
                </a:cubicBezTo>
                <a:lnTo>
                  <a:pt x="78935" y="79925"/>
                </a:lnTo>
                <a:cubicBezTo>
                  <a:pt x="75797" y="81214"/>
                  <a:pt x="72461" y="82138"/>
                  <a:pt x="69060" y="82601"/>
                </a:cubicBezTo>
                <a:lnTo>
                  <a:pt x="62917" y="95019"/>
                </a:lnTo>
                <a:cubicBezTo>
                  <a:pt x="61067" y="98751"/>
                  <a:pt x="56840" y="100633"/>
                  <a:pt x="52843" y="99577"/>
                </a:cubicBezTo>
                <a:lnTo>
                  <a:pt x="44190" y="97265"/>
                </a:lnTo>
                <a:cubicBezTo>
                  <a:pt x="40161" y="96175"/>
                  <a:pt x="37486" y="92410"/>
                  <a:pt x="37750" y="88281"/>
                </a:cubicBezTo>
                <a:lnTo>
                  <a:pt x="38642" y="74443"/>
                </a:lnTo>
                <a:cubicBezTo>
                  <a:pt x="35900" y="72329"/>
                  <a:pt x="33489" y="69885"/>
                  <a:pt x="31409" y="67177"/>
                </a:cubicBezTo>
                <a:lnTo>
                  <a:pt x="17537" y="68069"/>
                </a:lnTo>
                <a:cubicBezTo>
                  <a:pt x="13409" y="68333"/>
                  <a:pt x="9644" y="65625"/>
                  <a:pt x="8554" y="61628"/>
                </a:cubicBezTo>
                <a:lnTo>
                  <a:pt x="6242" y="52975"/>
                </a:lnTo>
                <a:cubicBezTo>
                  <a:pt x="5185" y="48979"/>
                  <a:pt x="7068" y="44752"/>
                  <a:pt x="10800" y="42902"/>
                </a:cubicBezTo>
                <a:lnTo>
                  <a:pt x="23251" y="36759"/>
                </a:lnTo>
                <a:cubicBezTo>
                  <a:pt x="23482" y="35075"/>
                  <a:pt x="23813" y="33423"/>
                  <a:pt x="24242" y="31739"/>
                </a:cubicBezTo>
                <a:cubicBezTo>
                  <a:pt x="24704" y="30055"/>
                  <a:pt x="25233" y="28436"/>
                  <a:pt x="25893" y="26884"/>
                </a:cubicBezTo>
                <a:lnTo>
                  <a:pt x="18198" y="15358"/>
                </a:lnTo>
                <a:cubicBezTo>
                  <a:pt x="15886" y="11890"/>
                  <a:pt x="16348" y="7299"/>
                  <a:pt x="19288" y="4360"/>
                </a:cubicBezTo>
                <a:lnTo>
                  <a:pt x="25629" y="-1982"/>
                </a:lnTo>
                <a:cubicBezTo>
                  <a:pt x="28568" y="-4921"/>
                  <a:pt x="33159" y="-5383"/>
                  <a:pt x="36627" y="-3072"/>
                </a:cubicBezTo>
                <a:lnTo>
                  <a:pt x="48186" y="4624"/>
                </a:lnTo>
                <a:cubicBezTo>
                  <a:pt x="51324" y="3336"/>
                  <a:pt x="54660" y="2411"/>
                  <a:pt x="58062" y="1949"/>
                </a:cubicBezTo>
                <a:lnTo>
                  <a:pt x="64205" y="-10470"/>
                </a:lnTo>
                <a:cubicBezTo>
                  <a:pt x="66054" y="-14202"/>
                  <a:pt x="70249" y="-16084"/>
                  <a:pt x="74278" y="-15027"/>
                </a:cubicBezTo>
                <a:close/>
                <a:moveTo>
                  <a:pt x="63544" y="27743"/>
                </a:moveTo>
                <a:cubicBezTo>
                  <a:pt x="55524" y="27743"/>
                  <a:pt x="49012" y="34254"/>
                  <a:pt x="49012" y="42275"/>
                </a:cubicBezTo>
                <a:cubicBezTo>
                  <a:pt x="49012" y="50295"/>
                  <a:pt x="55524" y="56807"/>
                  <a:pt x="63544" y="56807"/>
                </a:cubicBezTo>
                <a:cubicBezTo>
                  <a:pt x="71564" y="56807"/>
                  <a:pt x="78076" y="50295"/>
                  <a:pt x="78076" y="42275"/>
                </a:cubicBezTo>
                <a:cubicBezTo>
                  <a:pt x="78076" y="34254"/>
                  <a:pt x="71564" y="27743"/>
                  <a:pt x="63544" y="27743"/>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9" name="Text 7"/>
          <p:cNvSpPr/>
          <p:nvPr/>
        </p:nvSpPr>
        <p:spPr>
          <a:xfrm>
            <a:off x="980771" y="1369698"/>
            <a:ext cx="2012272" cy="23673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331" b="1" i="0" u="none" strike="noStrike" kern="1200" cap="none" spc="0" normalizeH="0" baseline="0" noProof="0">
                <a:ln>
                  <a:noFill/>
                </a:ln>
                <a:solidFill>
                  <a:srgbClr val="2C5F5D"/>
                </a:solidFill>
                <a:effectLst/>
                <a:uLnTx/>
                <a:uFillTx/>
                <a:latin typeface="Calibri"/>
                <a:ea typeface="Calibri"/>
                <a:cs typeface="Calibri"/>
              </a:rPr>
              <a:t>Data Cleaning Procedures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10" name="Shape 8"/>
          <p:cNvSpPr/>
          <p:nvPr/>
        </p:nvSpPr>
        <p:spPr>
          <a:xfrm>
            <a:off x="541115" y="1792444"/>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1" name="Shape 9"/>
          <p:cNvSpPr/>
          <p:nvPr/>
        </p:nvSpPr>
        <p:spPr>
          <a:xfrm>
            <a:off x="693304" y="1961542"/>
            <a:ext cx="135279" cy="135279"/>
          </a:xfrm>
          <a:custGeom>
            <a:avLst/>
            <a:gdLst/>
            <a:ahLst/>
            <a:cxnLst/>
            <a:rect l="l" t="t" r="r" b="b"/>
            <a:pathLst>
              <a:path w="135279" h="135279">
                <a:moveTo>
                  <a:pt x="67639" y="0"/>
                </a:moveTo>
                <a:cubicBezTo>
                  <a:pt x="104971" y="0"/>
                  <a:pt x="135279" y="30308"/>
                  <a:pt x="135279" y="67639"/>
                </a:cubicBezTo>
                <a:cubicBezTo>
                  <a:pt x="135279" y="104971"/>
                  <a:pt x="104971" y="135279"/>
                  <a:pt x="67639" y="135279"/>
                </a:cubicBezTo>
                <a:cubicBezTo>
                  <a:pt x="30308" y="135279"/>
                  <a:pt x="0" y="104971"/>
                  <a:pt x="0" y="67639"/>
                </a:cubicBezTo>
                <a:cubicBezTo>
                  <a:pt x="0" y="30308"/>
                  <a:pt x="30308" y="0"/>
                  <a:pt x="67639" y="0"/>
                </a:cubicBezTo>
                <a:close/>
                <a:moveTo>
                  <a:pt x="61298" y="31706"/>
                </a:moveTo>
                <a:lnTo>
                  <a:pt x="61298" y="67639"/>
                </a:lnTo>
                <a:cubicBezTo>
                  <a:pt x="61298" y="69753"/>
                  <a:pt x="62355" y="71735"/>
                  <a:pt x="64125" y="72924"/>
                </a:cubicBezTo>
                <a:lnTo>
                  <a:pt x="89490" y="89834"/>
                </a:lnTo>
                <a:cubicBezTo>
                  <a:pt x="92396" y="91789"/>
                  <a:pt x="96333" y="90996"/>
                  <a:pt x="98288" y="88063"/>
                </a:cubicBezTo>
                <a:cubicBezTo>
                  <a:pt x="100244" y="85131"/>
                  <a:pt x="99451" y="81220"/>
                  <a:pt x="96518" y="79265"/>
                </a:cubicBezTo>
                <a:lnTo>
                  <a:pt x="73981" y="64257"/>
                </a:lnTo>
                <a:lnTo>
                  <a:pt x="73981" y="31706"/>
                </a:lnTo>
                <a:cubicBezTo>
                  <a:pt x="73981" y="28192"/>
                  <a:pt x="71153" y="25365"/>
                  <a:pt x="67639" y="25365"/>
                </a:cubicBezTo>
                <a:cubicBezTo>
                  <a:pt x="64125" y="25365"/>
                  <a:pt x="61298" y="28192"/>
                  <a:pt x="61298" y="31706"/>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2" name="Text 10"/>
          <p:cNvSpPr/>
          <p:nvPr/>
        </p:nvSpPr>
        <p:spPr>
          <a:xfrm>
            <a:off x="913132" y="1927723"/>
            <a:ext cx="1597981"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dirty="0">
                <a:ln>
                  <a:noFill/>
                </a:ln>
                <a:solidFill>
                  <a:srgbClr val="2C5F5D"/>
                </a:solidFill>
                <a:effectLst/>
                <a:uLnTx/>
                <a:uFillTx/>
                <a:latin typeface="Calibri"/>
                <a:ea typeface="Calibri"/>
                <a:cs typeface="Calibri"/>
              </a:rPr>
              <a:t>Time Format Conversion</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3" name="Text 11"/>
          <p:cNvSpPr/>
          <p:nvPr/>
        </p:nvSpPr>
        <p:spPr>
          <a:xfrm>
            <a:off x="676394" y="2198280"/>
            <a:ext cx="3348150" cy="388926"/>
          </a:xfrm>
          <a:prstGeom prst="rect">
            <a:avLst/>
          </a:prstGeom>
          <a:noFill/>
          <a:ln/>
        </p:spPr>
        <p:txBody>
          <a:bodyPr wrap="square" lIns="0" tIns="0" rIns="0" bIns="0" rtlCol="0" anchor="ctr"/>
          <a:lstStyle/>
          <a:p>
            <a:pPr>
              <a:lnSpc>
                <a:spcPct val="140000"/>
              </a:lnSpc>
              <a:defRPr/>
            </a:pPr>
            <a:r>
              <a:rPr lang="zh-CN" altLang="en-US" sz="932" b="1" dirty="0">
                <a:solidFill>
                  <a:schemeClr val="tx1">
                    <a:lumMod val="50000"/>
                    <a:lumOff val="50000"/>
                  </a:schemeClr>
                </a:solidFill>
                <a:latin typeface="Calibri"/>
                <a:cs typeface="Calibri"/>
              </a:rPr>
              <a:t>     </a:t>
            </a:r>
            <a:r>
              <a:rPr lang="en-GB" sz="932" b="1" dirty="0">
                <a:solidFill>
                  <a:schemeClr val="tx1">
                    <a:lumMod val="50000"/>
                    <a:lumOff val="50000"/>
                  </a:schemeClr>
                </a:solidFill>
                <a:latin typeface="Calibri"/>
                <a:cs typeface="Calibri"/>
              </a:rPr>
              <a:t>Converted raw time strings to datetime objects for standardized temporal processing and analysis.</a:t>
            </a:r>
          </a:p>
        </p:txBody>
      </p:sp>
      <p:sp>
        <p:nvSpPr>
          <p:cNvPr id="14" name="Shape 12"/>
          <p:cNvSpPr/>
          <p:nvPr/>
        </p:nvSpPr>
        <p:spPr>
          <a:xfrm>
            <a:off x="4232416" y="1792444"/>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5" name="Shape 13"/>
          <p:cNvSpPr/>
          <p:nvPr/>
        </p:nvSpPr>
        <p:spPr>
          <a:xfrm>
            <a:off x="4384605" y="1961542"/>
            <a:ext cx="135279" cy="135279"/>
          </a:xfrm>
          <a:custGeom>
            <a:avLst/>
            <a:gdLst/>
            <a:ahLst/>
            <a:cxnLst/>
            <a:rect l="l" t="t" r="r" b="b"/>
            <a:pathLst>
              <a:path w="135279" h="135279">
                <a:moveTo>
                  <a:pt x="8455" y="16910"/>
                </a:moveTo>
                <a:cubicBezTo>
                  <a:pt x="5047" y="16910"/>
                  <a:pt x="1955" y="18971"/>
                  <a:pt x="634" y="22141"/>
                </a:cubicBezTo>
                <a:cubicBezTo>
                  <a:pt x="-687" y="25312"/>
                  <a:pt x="53" y="28932"/>
                  <a:pt x="2484" y="31336"/>
                </a:cubicBezTo>
                <a:lnTo>
                  <a:pt x="50730" y="79608"/>
                </a:lnTo>
                <a:lnTo>
                  <a:pt x="50730" y="109914"/>
                </a:lnTo>
                <a:cubicBezTo>
                  <a:pt x="50730" y="112160"/>
                  <a:pt x="51628" y="114300"/>
                  <a:pt x="53213" y="115885"/>
                </a:cubicBezTo>
                <a:lnTo>
                  <a:pt x="70123" y="132795"/>
                </a:lnTo>
                <a:cubicBezTo>
                  <a:pt x="72554" y="135226"/>
                  <a:pt x="76174" y="135939"/>
                  <a:pt x="79344" y="134618"/>
                </a:cubicBezTo>
                <a:cubicBezTo>
                  <a:pt x="82515" y="133297"/>
                  <a:pt x="84549" y="130232"/>
                  <a:pt x="84549" y="126824"/>
                </a:cubicBezTo>
                <a:lnTo>
                  <a:pt x="84549" y="79608"/>
                </a:lnTo>
                <a:lnTo>
                  <a:pt x="132795" y="31362"/>
                </a:lnTo>
                <a:cubicBezTo>
                  <a:pt x="135226" y="28932"/>
                  <a:pt x="135939" y="25312"/>
                  <a:pt x="134618" y="22141"/>
                </a:cubicBezTo>
                <a:cubicBezTo>
                  <a:pt x="133297" y="18971"/>
                  <a:pt x="130232" y="16910"/>
                  <a:pt x="126824" y="16910"/>
                </a:cubicBezTo>
                <a:lnTo>
                  <a:pt x="8455" y="16910"/>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6" name="Text 14"/>
          <p:cNvSpPr/>
          <p:nvPr/>
        </p:nvSpPr>
        <p:spPr>
          <a:xfrm>
            <a:off x="4604433" y="1927723"/>
            <a:ext cx="1479612"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Metadata Optimization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17" name="Text 15"/>
          <p:cNvSpPr/>
          <p:nvPr/>
        </p:nvSpPr>
        <p:spPr>
          <a:xfrm>
            <a:off x="4367695" y="2198280"/>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Dropped static metadata columns (latitude, longitude) to optimise computational efficiency.</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18" name="Shape 16"/>
          <p:cNvSpPr/>
          <p:nvPr/>
        </p:nvSpPr>
        <p:spPr>
          <a:xfrm>
            <a:off x="568957" y="2883129"/>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 name="Shape 17"/>
          <p:cNvSpPr/>
          <p:nvPr/>
        </p:nvSpPr>
        <p:spPr>
          <a:xfrm>
            <a:off x="701759" y="3022635"/>
            <a:ext cx="118369" cy="135279"/>
          </a:xfrm>
          <a:custGeom>
            <a:avLst/>
            <a:gdLst/>
            <a:ahLst/>
            <a:cxnLst/>
            <a:rect l="l" t="t" r="r" b="b"/>
            <a:pathLst>
              <a:path w="118369" h="135279">
                <a:moveTo>
                  <a:pt x="33820" y="0"/>
                </a:moveTo>
                <a:cubicBezTo>
                  <a:pt x="38496" y="0"/>
                  <a:pt x="42275" y="3778"/>
                  <a:pt x="42275" y="8455"/>
                </a:cubicBezTo>
                <a:lnTo>
                  <a:pt x="42275" y="16910"/>
                </a:lnTo>
                <a:lnTo>
                  <a:pt x="76094" y="16910"/>
                </a:lnTo>
                <a:lnTo>
                  <a:pt x="76094" y="8455"/>
                </a:lnTo>
                <a:cubicBezTo>
                  <a:pt x="76094" y="3778"/>
                  <a:pt x="79873" y="0"/>
                  <a:pt x="84549" y="0"/>
                </a:cubicBezTo>
                <a:cubicBezTo>
                  <a:pt x="89226" y="0"/>
                  <a:pt x="93004" y="3778"/>
                  <a:pt x="93004" y="8455"/>
                </a:cubicBezTo>
                <a:lnTo>
                  <a:pt x="93004" y="16910"/>
                </a:lnTo>
                <a:lnTo>
                  <a:pt x="101459" y="16910"/>
                </a:lnTo>
                <a:cubicBezTo>
                  <a:pt x="110786" y="16910"/>
                  <a:pt x="118369" y="24493"/>
                  <a:pt x="118369" y="33820"/>
                </a:cubicBezTo>
                <a:lnTo>
                  <a:pt x="118369" y="109914"/>
                </a:lnTo>
                <a:cubicBezTo>
                  <a:pt x="118369" y="119241"/>
                  <a:pt x="110786" y="126824"/>
                  <a:pt x="101459" y="126824"/>
                </a:cubicBezTo>
                <a:lnTo>
                  <a:pt x="16910" y="126824"/>
                </a:lnTo>
                <a:cubicBezTo>
                  <a:pt x="7583" y="126824"/>
                  <a:pt x="0" y="119241"/>
                  <a:pt x="0" y="109914"/>
                </a:cubicBezTo>
                <a:lnTo>
                  <a:pt x="0" y="33820"/>
                </a:lnTo>
                <a:cubicBezTo>
                  <a:pt x="0" y="24493"/>
                  <a:pt x="7583" y="16910"/>
                  <a:pt x="16910" y="16910"/>
                </a:cubicBezTo>
                <a:lnTo>
                  <a:pt x="25365" y="16910"/>
                </a:lnTo>
                <a:lnTo>
                  <a:pt x="25365" y="8455"/>
                </a:lnTo>
                <a:cubicBezTo>
                  <a:pt x="25365" y="3778"/>
                  <a:pt x="29143" y="0"/>
                  <a:pt x="33820" y="0"/>
                </a:cubicBezTo>
                <a:close/>
                <a:moveTo>
                  <a:pt x="81484" y="60426"/>
                </a:moveTo>
                <a:cubicBezTo>
                  <a:pt x="83334" y="57467"/>
                  <a:pt x="82436" y="53557"/>
                  <a:pt x="79476" y="51681"/>
                </a:cubicBezTo>
                <a:cubicBezTo>
                  <a:pt x="76517" y="49805"/>
                  <a:pt x="72607" y="50730"/>
                  <a:pt x="70731" y="53689"/>
                </a:cubicBezTo>
                <a:lnTo>
                  <a:pt x="54508" y="79661"/>
                </a:lnTo>
                <a:lnTo>
                  <a:pt x="47374" y="70149"/>
                </a:lnTo>
                <a:cubicBezTo>
                  <a:pt x="45260" y="67349"/>
                  <a:pt x="41297" y="66767"/>
                  <a:pt x="38496" y="68881"/>
                </a:cubicBezTo>
                <a:cubicBezTo>
                  <a:pt x="35696" y="70995"/>
                  <a:pt x="35114" y="74958"/>
                  <a:pt x="37228" y="77759"/>
                </a:cubicBezTo>
                <a:lnTo>
                  <a:pt x="49910" y="94669"/>
                </a:lnTo>
                <a:cubicBezTo>
                  <a:pt x="51152" y="96333"/>
                  <a:pt x="53160" y="97284"/>
                  <a:pt x="55248" y="97205"/>
                </a:cubicBezTo>
                <a:cubicBezTo>
                  <a:pt x="57335" y="97126"/>
                  <a:pt x="59237" y="96016"/>
                  <a:pt x="60347" y="94220"/>
                </a:cubicBezTo>
                <a:lnTo>
                  <a:pt x="81484" y="60400"/>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0" name="Text 18"/>
          <p:cNvSpPr/>
          <p:nvPr/>
        </p:nvSpPr>
        <p:spPr>
          <a:xfrm>
            <a:off x="913132" y="2988816"/>
            <a:ext cx="170789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dirty="0">
                <a:ln>
                  <a:noFill/>
                </a:ln>
                <a:solidFill>
                  <a:srgbClr val="2C5F5D"/>
                </a:solidFill>
                <a:effectLst/>
                <a:uLnTx/>
                <a:uFillTx/>
                <a:latin typeface="Calibri"/>
                <a:ea typeface="Calibri"/>
                <a:cs typeface="Calibri"/>
              </a:rPr>
              <a:t>Calendar System Handling</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1" name="Text 19"/>
          <p:cNvSpPr/>
          <p:nvPr/>
        </p:nvSpPr>
        <p:spPr>
          <a:xfrm>
            <a:off x="676394" y="3204416"/>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Addressed 365-day calendar (no leap years) with integrity checks for time series continuity.</a:t>
            </a:r>
            <a:endParaRPr lang="en-GB"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22" name="Shape 20"/>
          <p:cNvSpPr/>
          <p:nvPr/>
        </p:nvSpPr>
        <p:spPr>
          <a:xfrm>
            <a:off x="4232416" y="2853537"/>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3" name="Shape 21"/>
          <p:cNvSpPr/>
          <p:nvPr/>
        </p:nvSpPr>
        <p:spPr>
          <a:xfrm>
            <a:off x="4384605" y="3022635"/>
            <a:ext cx="135279" cy="135279"/>
          </a:xfrm>
          <a:custGeom>
            <a:avLst/>
            <a:gdLst/>
            <a:ahLst/>
            <a:cxnLst/>
            <a:rect l="l" t="t" r="r" b="b"/>
            <a:pathLst>
              <a:path w="135279" h="135279">
                <a:moveTo>
                  <a:pt x="67639" y="0"/>
                </a:moveTo>
                <a:cubicBezTo>
                  <a:pt x="68855" y="0"/>
                  <a:pt x="70070" y="264"/>
                  <a:pt x="71180" y="766"/>
                </a:cubicBezTo>
                <a:lnTo>
                  <a:pt x="120958" y="21877"/>
                </a:lnTo>
                <a:cubicBezTo>
                  <a:pt x="126771" y="24334"/>
                  <a:pt x="131104" y="30068"/>
                  <a:pt x="131078" y="36990"/>
                </a:cubicBezTo>
                <a:cubicBezTo>
                  <a:pt x="130946" y="63201"/>
                  <a:pt x="120166" y="111156"/>
                  <a:pt x="74641" y="132954"/>
                </a:cubicBezTo>
                <a:cubicBezTo>
                  <a:pt x="70229" y="135067"/>
                  <a:pt x="65103" y="135067"/>
                  <a:pt x="60690" y="132954"/>
                </a:cubicBezTo>
                <a:cubicBezTo>
                  <a:pt x="15140" y="111156"/>
                  <a:pt x="4386" y="63201"/>
                  <a:pt x="4254" y="36990"/>
                </a:cubicBezTo>
                <a:cubicBezTo>
                  <a:pt x="4227" y="30068"/>
                  <a:pt x="8561" y="24334"/>
                  <a:pt x="14373" y="21877"/>
                </a:cubicBezTo>
                <a:lnTo>
                  <a:pt x="64125" y="766"/>
                </a:lnTo>
                <a:cubicBezTo>
                  <a:pt x="65235" y="264"/>
                  <a:pt x="66424" y="0"/>
                  <a:pt x="67639" y="0"/>
                </a:cubicBezTo>
                <a:close/>
                <a:moveTo>
                  <a:pt x="67639" y="17650"/>
                </a:moveTo>
                <a:lnTo>
                  <a:pt x="67639" y="117550"/>
                </a:lnTo>
                <a:cubicBezTo>
                  <a:pt x="104101" y="99900"/>
                  <a:pt x="113904" y="60796"/>
                  <a:pt x="114141" y="37387"/>
                </a:cubicBezTo>
                <a:lnTo>
                  <a:pt x="67639" y="17676"/>
                </a:lnTo>
                <a:lnTo>
                  <a:pt x="67639" y="17676"/>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4" name="Text 22"/>
          <p:cNvSpPr/>
          <p:nvPr/>
        </p:nvSpPr>
        <p:spPr>
          <a:xfrm>
            <a:off x="4604433" y="2988816"/>
            <a:ext cx="115832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Quality Validation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25" name="Text 23"/>
          <p:cNvSpPr/>
          <p:nvPr/>
        </p:nvSpPr>
        <p:spPr>
          <a:xfrm>
            <a:off x="4384605" y="3259373"/>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Performed comprehensive integrity checks to ensure data completeness and detect anomalies.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26" name="Shape 24"/>
          <p:cNvSpPr/>
          <p:nvPr/>
        </p:nvSpPr>
        <p:spPr>
          <a:xfrm>
            <a:off x="355107" y="4083728"/>
            <a:ext cx="7600976" cy="2096821"/>
          </a:xfrm>
          <a:custGeom>
            <a:avLst/>
            <a:gdLst/>
            <a:ahLst/>
            <a:cxnLst/>
            <a:rect l="l" t="t" r="r" b="b"/>
            <a:pathLst>
              <a:path w="7600976" h="2096821">
                <a:moveTo>
                  <a:pt x="33820" y="0"/>
                </a:moveTo>
                <a:lnTo>
                  <a:pt x="7499511" y="0"/>
                </a:lnTo>
                <a:cubicBezTo>
                  <a:pt x="7555549" y="0"/>
                  <a:pt x="7600976" y="45428"/>
                  <a:pt x="7600976" y="101465"/>
                </a:cubicBezTo>
                <a:lnTo>
                  <a:pt x="7600976" y="1995356"/>
                </a:lnTo>
                <a:cubicBezTo>
                  <a:pt x="7600976" y="2051394"/>
                  <a:pt x="7555549" y="2096821"/>
                  <a:pt x="7499511" y="2096821"/>
                </a:cubicBezTo>
                <a:lnTo>
                  <a:pt x="33820" y="2096821"/>
                </a:lnTo>
                <a:cubicBezTo>
                  <a:pt x="15142" y="2096821"/>
                  <a:pt x="0" y="2081679"/>
                  <a:pt x="0" y="2063001"/>
                </a:cubicBezTo>
                <a:lnTo>
                  <a:pt x="0" y="33820"/>
                </a:lnTo>
                <a:cubicBezTo>
                  <a:pt x="0" y="15142"/>
                  <a:pt x="15142" y="0"/>
                  <a:pt x="33820"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7" name="Shape 25"/>
          <p:cNvSpPr/>
          <p:nvPr/>
        </p:nvSpPr>
        <p:spPr>
          <a:xfrm>
            <a:off x="355107" y="4083728"/>
            <a:ext cx="33820" cy="2096821"/>
          </a:xfrm>
          <a:custGeom>
            <a:avLst/>
            <a:gdLst/>
            <a:ahLst/>
            <a:cxnLst/>
            <a:rect l="l" t="t" r="r" b="b"/>
            <a:pathLst>
              <a:path w="33820" h="2096821">
                <a:moveTo>
                  <a:pt x="33820" y="0"/>
                </a:moveTo>
                <a:lnTo>
                  <a:pt x="33820" y="0"/>
                </a:lnTo>
                <a:lnTo>
                  <a:pt x="33820" y="2096821"/>
                </a:lnTo>
                <a:lnTo>
                  <a:pt x="33820" y="2096821"/>
                </a:lnTo>
                <a:cubicBezTo>
                  <a:pt x="15142" y="2096821"/>
                  <a:pt x="0" y="2081679"/>
                  <a:pt x="0" y="2063001"/>
                </a:cubicBezTo>
                <a:lnTo>
                  <a:pt x="0" y="33820"/>
                </a:lnTo>
                <a:cubicBezTo>
                  <a:pt x="0" y="15142"/>
                  <a:pt x="15142" y="0"/>
                  <a:pt x="33820"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8" name="Shape 26"/>
          <p:cNvSpPr/>
          <p:nvPr/>
        </p:nvSpPr>
        <p:spPr>
          <a:xfrm>
            <a:off x="541115" y="4252827"/>
            <a:ext cx="338197" cy="338197"/>
          </a:xfrm>
          <a:custGeom>
            <a:avLst/>
            <a:gdLst/>
            <a:ahLst/>
            <a:cxnLst/>
            <a:rect l="l" t="t" r="r" b="b"/>
            <a:pathLst>
              <a:path w="338197" h="338197">
                <a:moveTo>
                  <a:pt x="67639" y="0"/>
                </a:moveTo>
                <a:lnTo>
                  <a:pt x="270558" y="0"/>
                </a:lnTo>
                <a:cubicBezTo>
                  <a:pt x="307914" y="0"/>
                  <a:pt x="338197" y="30283"/>
                  <a:pt x="338197" y="67639"/>
                </a:cubicBezTo>
                <a:lnTo>
                  <a:pt x="338197" y="270558"/>
                </a:lnTo>
                <a:cubicBezTo>
                  <a:pt x="338197" y="307914"/>
                  <a:pt x="307914" y="338197"/>
                  <a:pt x="270558" y="338197"/>
                </a:cubicBezTo>
                <a:lnTo>
                  <a:pt x="67639" y="338197"/>
                </a:lnTo>
                <a:cubicBezTo>
                  <a:pt x="30283" y="338197"/>
                  <a:pt x="0" y="307914"/>
                  <a:pt x="0" y="270558"/>
                </a:cubicBezTo>
                <a:lnTo>
                  <a:pt x="0" y="67639"/>
                </a:lnTo>
                <a:cubicBezTo>
                  <a:pt x="0" y="30308"/>
                  <a:pt x="30308" y="0"/>
                  <a:pt x="67639" y="0"/>
                </a:cubicBezTo>
                <a:close/>
              </a:path>
            </a:pathLst>
          </a:custGeom>
          <a:solidFill>
            <a:srgbClr val="B87B5C">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9" name="Shape 27"/>
          <p:cNvSpPr/>
          <p:nvPr/>
        </p:nvSpPr>
        <p:spPr>
          <a:xfrm>
            <a:off x="625664" y="4337376"/>
            <a:ext cx="169098" cy="169098"/>
          </a:xfrm>
          <a:custGeom>
            <a:avLst/>
            <a:gdLst/>
            <a:ahLst/>
            <a:cxnLst/>
            <a:rect l="l" t="t" r="r" b="b"/>
            <a:pathLst>
              <a:path w="169098" h="169098">
                <a:moveTo>
                  <a:pt x="165994" y="49739"/>
                </a:moveTo>
                <a:lnTo>
                  <a:pt x="134288" y="81445"/>
                </a:lnTo>
                <a:cubicBezTo>
                  <a:pt x="131249" y="84483"/>
                  <a:pt x="126725" y="85375"/>
                  <a:pt x="122762" y="83724"/>
                </a:cubicBezTo>
                <a:cubicBezTo>
                  <a:pt x="118798" y="82072"/>
                  <a:pt x="116255" y="78241"/>
                  <a:pt x="116255" y="73981"/>
                </a:cubicBezTo>
                <a:lnTo>
                  <a:pt x="116255" y="52843"/>
                </a:lnTo>
                <a:lnTo>
                  <a:pt x="10569" y="52843"/>
                </a:lnTo>
                <a:cubicBezTo>
                  <a:pt x="4723" y="52843"/>
                  <a:pt x="0" y="48120"/>
                  <a:pt x="0" y="42275"/>
                </a:cubicBezTo>
                <a:cubicBezTo>
                  <a:pt x="0" y="36429"/>
                  <a:pt x="4723" y="31706"/>
                  <a:pt x="10569" y="31706"/>
                </a:cubicBezTo>
                <a:lnTo>
                  <a:pt x="116255" y="31706"/>
                </a:lnTo>
                <a:lnTo>
                  <a:pt x="116255" y="10569"/>
                </a:lnTo>
                <a:cubicBezTo>
                  <a:pt x="116255" y="6308"/>
                  <a:pt x="118831" y="2444"/>
                  <a:pt x="122795" y="793"/>
                </a:cubicBezTo>
                <a:cubicBezTo>
                  <a:pt x="126758" y="-859"/>
                  <a:pt x="131283" y="66"/>
                  <a:pt x="134321" y="3072"/>
                </a:cubicBezTo>
                <a:lnTo>
                  <a:pt x="166027" y="34777"/>
                </a:lnTo>
                <a:cubicBezTo>
                  <a:pt x="170155" y="38906"/>
                  <a:pt x="170155" y="45610"/>
                  <a:pt x="166027" y="49739"/>
                </a:cubicBezTo>
                <a:close/>
                <a:moveTo>
                  <a:pt x="34777" y="165994"/>
                </a:moveTo>
                <a:lnTo>
                  <a:pt x="3072" y="134288"/>
                </a:lnTo>
                <a:cubicBezTo>
                  <a:pt x="-1057" y="130160"/>
                  <a:pt x="-1057" y="123455"/>
                  <a:pt x="3072" y="119327"/>
                </a:cubicBezTo>
                <a:lnTo>
                  <a:pt x="34777" y="87621"/>
                </a:lnTo>
                <a:cubicBezTo>
                  <a:pt x="37816" y="84582"/>
                  <a:pt x="42341" y="83691"/>
                  <a:pt x="46304" y="85342"/>
                </a:cubicBezTo>
                <a:cubicBezTo>
                  <a:pt x="50267" y="86993"/>
                  <a:pt x="52843" y="90857"/>
                  <a:pt x="52843" y="95118"/>
                </a:cubicBezTo>
                <a:lnTo>
                  <a:pt x="52843" y="116255"/>
                </a:lnTo>
                <a:lnTo>
                  <a:pt x="158530" y="116255"/>
                </a:lnTo>
                <a:cubicBezTo>
                  <a:pt x="164376" y="116255"/>
                  <a:pt x="169098" y="120978"/>
                  <a:pt x="169098" y="126824"/>
                </a:cubicBezTo>
                <a:cubicBezTo>
                  <a:pt x="169098" y="132670"/>
                  <a:pt x="164376" y="137393"/>
                  <a:pt x="158530" y="137393"/>
                </a:cubicBezTo>
                <a:lnTo>
                  <a:pt x="52843" y="137393"/>
                </a:lnTo>
                <a:lnTo>
                  <a:pt x="52843" y="158530"/>
                </a:lnTo>
                <a:cubicBezTo>
                  <a:pt x="52843" y="162790"/>
                  <a:pt x="50267" y="166654"/>
                  <a:pt x="46304" y="168306"/>
                </a:cubicBezTo>
                <a:cubicBezTo>
                  <a:pt x="42341" y="169957"/>
                  <a:pt x="37816" y="169032"/>
                  <a:pt x="34777" y="166027"/>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0" name="Text 28"/>
          <p:cNvSpPr/>
          <p:nvPr/>
        </p:nvSpPr>
        <p:spPr>
          <a:xfrm>
            <a:off x="980771" y="4303556"/>
            <a:ext cx="2164460" cy="23673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331" b="1" i="0" u="none" strike="noStrike" kern="1200" cap="none" spc="0" normalizeH="0" baseline="0" noProof="0">
                <a:ln>
                  <a:noFill/>
                </a:ln>
                <a:solidFill>
                  <a:srgbClr val="B87B5C"/>
                </a:solidFill>
                <a:effectLst/>
                <a:uLnTx/>
                <a:uFillTx/>
                <a:latin typeface="Calibri"/>
                <a:ea typeface="Calibri"/>
                <a:cs typeface="Calibri"/>
              </a:rPr>
              <a:t>Unit Conversions &amp; Filtering</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1" name="Shape 29"/>
          <p:cNvSpPr/>
          <p:nvPr/>
        </p:nvSpPr>
        <p:spPr>
          <a:xfrm>
            <a:off x="541115" y="4760122"/>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2" name="Shape 30"/>
          <p:cNvSpPr/>
          <p:nvPr/>
        </p:nvSpPr>
        <p:spPr>
          <a:xfrm>
            <a:off x="619323" y="4836216"/>
            <a:ext cx="118369" cy="118369"/>
          </a:xfrm>
          <a:custGeom>
            <a:avLst/>
            <a:gdLst/>
            <a:ahLst/>
            <a:cxnLst/>
            <a:rect l="l" t="t" r="r" b="b"/>
            <a:pathLst>
              <a:path w="118369" h="118369">
                <a:moveTo>
                  <a:pt x="22194" y="22194"/>
                </a:moveTo>
                <a:cubicBezTo>
                  <a:pt x="22194" y="9941"/>
                  <a:pt x="32135" y="0"/>
                  <a:pt x="44388" y="0"/>
                </a:cubicBezTo>
                <a:cubicBezTo>
                  <a:pt x="56641" y="0"/>
                  <a:pt x="66583" y="9941"/>
                  <a:pt x="66583" y="22194"/>
                </a:cubicBezTo>
                <a:lnTo>
                  <a:pt x="66583" y="60271"/>
                </a:lnTo>
                <a:cubicBezTo>
                  <a:pt x="73403" y="66374"/>
                  <a:pt x="77680" y="75229"/>
                  <a:pt x="77680" y="85078"/>
                </a:cubicBezTo>
                <a:cubicBezTo>
                  <a:pt x="77680" y="103457"/>
                  <a:pt x="62768" y="118369"/>
                  <a:pt x="44388" y="118369"/>
                </a:cubicBezTo>
                <a:cubicBezTo>
                  <a:pt x="26009" y="118369"/>
                  <a:pt x="11097" y="103457"/>
                  <a:pt x="11097" y="85078"/>
                </a:cubicBezTo>
                <a:cubicBezTo>
                  <a:pt x="11097" y="75229"/>
                  <a:pt x="15374" y="66351"/>
                  <a:pt x="22194" y="60271"/>
                </a:cubicBezTo>
                <a:lnTo>
                  <a:pt x="22194" y="22194"/>
                </a:lnTo>
                <a:close/>
                <a:moveTo>
                  <a:pt x="44388" y="99874"/>
                </a:moveTo>
                <a:cubicBezTo>
                  <a:pt x="52549" y="99874"/>
                  <a:pt x="59184" y="93239"/>
                  <a:pt x="59184" y="85078"/>
                </a:cubicBezTo>
                <a:cubicBezTo>
                  <a:pt x="59184" y="78859"/>
                  <a:pt x="55370" y="73541"/>
                  <a:pt x="49937" y="71368"/>
                </a:cubicBezTo>
                <a:lnTo>
                  <a:pt x="49937" y="22194"/>
                </a:lnTo>
                <a:cubicBezTo>
                  <a:pt x="49937" y="19119"/>
                  <a:pt x="47463" y="16646"/>
                  <a:pt x="44388" y="16646"/>
                </a:cubicBezTo>
                <a:cubicBezTo>
                  <a:pt x="41314" y="16646"/>
                  <a:pt x="38840" y="19119"/>
                  <a:pt x="38840" y="22194"/>
                </a:cubicBezTo>
                <a:lnTo>
                  <a:pt x="38840" y="71368"/>
                </a:lnTo>
                <a:cubicBezTo>
                  <a:pt x="33407" y="73564"/>
                  <a:pt x="29592" y="78882"/>
                  <a:pt x="29592" y="85078"/>
                </a:cubicBezTo>
                <a:cubicBezTo>
                  <a:pt x="29592" y="93239"/>
                  <a:pt x="36227" y="99874"/>
                  <a:pt x="44388" y="99874"/>
                </a:cubicBezTo>
                <a:close/>
                <a:moveTo>
                  <a:pt x="107272" y="18495"/>
                </a:moveTo>
                <a:cubicBezTo>
                  <a:pt x="107272" y="14412"/>
                  <a:pt x="103957" y="11097"/>
                  <a:pt x="99874" y="11097"/>
                </a:cubicBezTo>
                <a:cubicBezTo>
                  <a:pt x="95791" y="11097"/>
                  <a:pt x="92476" y="14412"/>
                  <a:pt x="92476" y="18495"/>
                </a:cubicBezTo>
                <a:cubicBezTo>
                  <a:pt x="92476" y="22578"/>
                  <a:pt x="95791" y="25893"/>
                  <a:pt x="99874" y="25893"/>
                </a:cubicBezTo>
                <a:cubicBezTo>
                  <a:pt x="103957" y="25893"/>
                  <a:pt x="107272" y="22578"/>
                  <a:pt x="107272" y="18495"/>
                </a:cubicBezTo>
                <a:close/>
                <a:moveTo>
                  <a:pt x="81379" y="18495"/>
                </a:moveTo>
                <a:cubicBezTo>
                  <a:pt x="81379" y="8287"/>
                  <a:pt x="89666" y="0"/>
                  <a:pt x="99874" y="0"/>
                </a:cubicBezTo>
                <a:cubicBezTo>
                  <a:pt x="110082" y="0"/>
                  <a:pt x="118369" y="8287"/>
                  <a:pt x="118369" y="18495"/>
                </a:cubicBezTo>
                <a:cubicBezTo>
                  <a:pt x="118369" y="28703"/>
                  <a:pt x="110082" y="36990"/>
                  <a:pt x="99874" y="36990"/>
                </a:cubicBezTo>
                <a:cubicBezTo>
                  <a:pt x="89666" y="36990"/>
                  <a:pt x="81379" y="28703"/>
                  <a:pt x="81379" y="18495"/>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3" name="Text 31"/>
          <p:cNvSpPr/>
          <p:nvPr/>
        </p:nvSpPr>
        <p:spPr>
          <a:xfrm>
            <a:off x="913132" y="4726302"/>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Temperature Units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4" name="Text 32"/>
          <p:cNvSpPr/>
          <p:nvPr/>
        </p:nvSpPr>
        <p:spPr>
          <a:xfrm>
            <a:off x="913132" y="4963040"/>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All temperature variables maintained in Kelvin (K) for consistency with meteorological standards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35" name="Shape 33"/>
          <p:cNvSpPr/>
          <p:nvPr/>
        </p:nvSpPr>
        <p:spPr>
          <a:xfrm>
            <a:off x="4232416" y="4760122"/>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6" name="Shape 34"/>
          <p:cNvSpPr/>
          <p:nvPr/>
        </p:nvSpPr>
        <p:spPr>
          <a:xfrm>
            <a:off x="4310624" y="4836216"/>
            <a:ext cx="118369" cy="118369"/>
          </a:xfrm>
          <a:custGeom>
            <a:avLst/>
            <a:gdLst/>
            <a:ahLst/>
            <a:cxnLst/>
            <a:rect l="l" t="t" r="r" b="b"/>
            <a:pathLst>
              <a:path w="118369" h="118369">
                <a:moveTo>
                  <a:pt x="22194" y="73981"/>
                </a:moveTo>
                <a:cubicBezTo>
                  <a:pt x="9941" y="73981"/>
                  <a:pt x="0" y="64039"/>
                  <a:pt x="0" y="51786"/>
                </a:cubicBezTo>
                <a:cubicBezTo>
                  <a:pt x="0" y="41961"/>
                  <a:pt x="6381" y="33615"/>
                  <a:pt x="15235" y="30702"/>
                </a:cubicBezTo>
                <a:cubicBezTo>
                  <a:pt x="14935" y="29153"/>
                  <a:pt x="14796" y="27535"/>
                  <a:pt x="14796" y="25893"/>
                </a:cubicBezTo>
                <a:cubicBezTo>
                  <a:pt x="14796" y="11583"/>
                  <a:pt x="26379" y="0"/>
                  <a:pt x="40689" y="0"/>
                </a:cubicBezTo>
                <a:cubicBezTo>
                  <a:pt x="50654" y="0"/>
                  <a:pt x="59300" y="5618"/>
                  <a:pt x="63623" y="13871"/>
                </a:cubicBezTo>
                <a:cubicBezTo>
                  <a:pt x="67022" y="9918"/>
                  <a:pt x="72062" y="7398"/>
                  <a:pt x="77680" y="7398"/>
                </a:cubicBezTo>
                <a:cubicBezTo>
                  <a:pt x="87898" y="7398"/>
                  <a:pt x="96175" y="15675"/>
                  <a:pt x="96175" y="25893"/>
                </a:cubicBezTo>
                <a:cubicBezTo>
                  <a:pt x="96175" y="27165"/>
                  <a:pt x="96036" y="28390"/>
                  <a:pt x="95805" y="29592"/>
                </a:cubicBezTo>
                <a:cubicBezTo>
                  <a:pt x="95920" y="29592"/>
                  <a:pt x="96059" y="29592"/>
                  <a:pt x="96175" y="29592"/>
                </a:cubicBezTo>
                <a:cubicBezTo>
                  <a:pt x="108428" y="29592"/>
                  <a:pt x="118369" y="39533"/>
                  <a:pt x="118369" y="51786"/>
                </a:cubicBezTo>
                <a:cubicBezTo>
                  <a:pt x="118369" y="64039"/>
                  <a:pt x="108428" y="73981"/>
                  <a:pt x="96175" y="73981"/>
                </a:cubicBezTo>
                <a:lnTo>
                  <a:pt x="22194" y="73981"/>
                </a:lnTo>
                <a:close/>
                <a:moveTo>
                  <a:pt x="22564" y="89748"/>
                </a:moveTo>
                <a:cubicBezTo>
                  <a:pt x="22818" y="89170"/>
                  <a:pt x="23396" y="88777"/>
                  <a:pt x="24044" y="88777"/>
                </a:cubicBezTo>
                <a:cubicBezTo>
                  <a:pt x="24691" y="88777"/>
                  <a:pt x="25269" y="89147"/>
                  <a:pt x="25523" y="89748"/>
                </a:cubicBezTo>
                <a:lnTo>
                  <a:pt x="32505" y="105515"/>
                </a:lnTo>
                <a:cubicBezTo>
                  <a:pt x="33014" y="106694"/>
                  <a:pt x="33291" y="107942"/>
                  <a:pt x="33291" y="109214"/>
                </a:cubicBezTo>
                <a:cubicBezTo>
                  <a:pt x="33291" y="114277"/>
                  <a:pt x="29107" y="118369"/>
                  <a:pt x="24044" y="118369"/>
                </a:cubicBezTo>
                <a:cubicBezTo>
                  <a:pt x="18981" y="118369"/>
                  <a:pt x="14796" y="114277"/>
                  <a:pt x="14796" y="109214"/>
                </a:cubicBezTo>
                <a:cubicBezTo>
                  <a:pt x="14796" y="107942"/>
                  <a:pt x="15074" y="106671"/>
                  <a:pt x="15582" y="105515"/>
                </a:cubicBezTo>
                <a:lnTo>
                  <a:pt x="22564" y="89748"/>
                </a:lnTo>
                <a:close/>
                <a:moveTo>
                  <a:pt x="57705" y="89748"/>
                </a:moveTo>
                <a:cubicBezTo>
                  <a:pt x="57959" y="89170"/>
                  <a:pt x="58537" y="88777"/>
                  <a:pt x="59184" y="88777"/>
                </a:cubicBezTo>
                <a:cubicBezTo>
                  <a:pt x="59832" y="88777"/>
                  <a:pt x="60410" y="89147"/>
                  <a:pt x="60664" y="89748"/>
                </a:cubicBezTo>
                <a:lnTo>
                  <a:pt x="67646" y="105515"/>
                </a:lnTo>
                <a:cubicBezTo>
                  <a:pt x="68155" y="106694"/>
                  <a:pt x="68432" y="107942"/>
                  <a:pt x="68432" y="109214"/>
                </a:cubicBezTo>
                <a:cubicBezTo>
                  <a:pt x="68432" y="114277"/>
                  <a:pt x="64248" y="118369"/>
                  <a:pt x="59184" y="118369"/>
                </a:cubicBezTo>
                <a:cubicBezTo>
                  <a:pt x="54121" y="118369"/>
                  <a:pt x="49937" y="114277"/>
                  <a:pt x="49937" y="109214"/>
                </a:cubicBezTo>
                <a:cubicBezTo>
                  <a:pt x="49937" y="107942"/>
                  <a:pt x="50214" y="106671"/>
                  <a:pt x="50723" y="105515"/>
                </a:cubicBezTo>
                <a:lnTo>
                  <a:pt x="57705" y="89748"/>
                </a:lnTo>
                <a:close/>
                <a:moveTo>
                  <a:pt x="85864" y="105515"/>
                </a:moveTo>
                <a:lnTo>
                  <a:pt x="92846" y="89748"/>
                </a:lnTo>
                <a:cubicBezTo>
                  <a:pt x="93100" y="89170"/>
                  <a:pt x="93678" y="88777"/>
                  <a:pt x="94325" y="88777"/>
                </a:cubicBezTo>
                <a:cubicBezTo>
                  <a:pt x="94973" y="88777"/>
                  <a:pt x="95551" y="89147"/>
                  <a:pt x="95805" y="89748"/>
                </a:cubicBezTo>
                <a:lnTo>
                  <a:pt x="102787" y="105515"/>
                </a:lnTo>
                <a:cubicBezTo>
                  <a:pt x="103295" y="106694"/>
                  <a:pt x="103573" y="107942"/>
                  <a:pt x="103573" y="109214"/>
                </a:cubicBezTo>
                <a:cubicBezTo>
                  <a:pt x="103573" y="114277"/>
                  <a:pt x="99388" y="118369"/>
                  <a:pt x="94325" y="118369"/>
                </a:cubicBezTo>
                <a:cubicBezTo>
                  <a:pt x="89262" y="118369"/>
                  <a:pt x="85078" y="114277"/>
                  <a:pt x="85078" y="109214"/>
                </a:cubicBezTo>
                <a:cubicBezTo>
                  <a:pt x="85078" y="107942"/>
                  <a:pt x="85355" y="106671"/>
                  <a:pt x="85864" y="105515"/>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7" name="Text 35"/>
          <p:cNvSpPr/>
          <p:nvPr/>
        </p:nvSpPr>
        <p:spPr>
          <a:xfrm>
            <a:off x="4604433" y="4726302"/>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Precipitation Conversion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8" name="Text 36"/>
          <p:cNvSpPr/>
          <p:nvPr/>
        </p:nvSpPr>
        <p:spPr>
          <a:xfrm>
            <a:off x="4604433" y="4963040"/>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Converted from m/s to mm/day for intuitive interpretation and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39" name="Shape 37"/>
          <p:cNvSpPr/>
          <p:nvPr/>
        </p:nvSpPr>
        <p:spPr>
          <a:xfrm>
            <a:off x="541115" y="5470336"/>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0" name="Shape 38"/>
          <p:cNvSpPr/>
          <p:nvPr/>
        </p:nvSpPr>
        <p:spPr>
          <a:xfrm>
            <a:off x="634119" y="5546430"/>
            <a:ext cx="88777" cy="118369"/>
          </a:xfrm>
          <a:custGeom>
            <a:avLst/>
            <a:gdLst/>
            <a:ahLst/>
            <a:cxnLst/>
            <a:rect l="l" t="t" r="r" b="b"/>
            <a:pathLst>
              <a:path w="88777" h="118369">
                <a:moveTo>
                  <a:pt x="44388" y="118369"/>
                </a:moveTo>
                <a:cubicBezTo>
                  <a:pt x="19882" y="118369"/>
                  <a:pt x="0" y="98487"/>
                  <a:pt x="0" y="73981"/>
                </a:cubicBezTo>
                <a:cubicBezTo>
                  <a:pt x="0" y="52896"/>
                  <a:pt x="30101" y="10612"/>
                  <a:pt x="38516" y="-809"/>
                </a:cubicBezTo>
                <a:cubicBezTo>
                  <a:pt x="39880" y="-2659"/>
                  <a:pt x="42030" y="-3699"/>
                  <a:pt x="44342" y="-3699"/>
                </a:cubicBezTo>
                <a:lnTo>
                  <a:pt x="44435" y="-3699"/>
                </a:lnTo>
                <a:cubicBezTo>
                  <a:pt x="46746" y="-3699"/>
                  <a:pt x="48897" y="-2659"/>
                  <a:pt x="50261" y="-809"/>
                </a:cubicBezTo>
                <a:cubicBezTo>
                  <a:pt x="58676" y="10612"/>
                  <a:pt x="88777" y="52896"/>
                  <a:pt x="88777" y="73981"/>
                </a:cubicBezTo>
                <a:cubicBezTo>
                  <a:pt x="88777" y="98487"/>
                  <a:pt x="68894" y="118369"/>
                  <a:pt x="44388" y="118369"/>
                </a:cubicBezTo>
                <a:close/>
                <a:moveTo>
                  <a:pt x="25893" y="72131"/>
                </a:moveTo>
                <a:cubicBezTo>
                  <a:pt x="25893" y="69056"/>
                  <a:pt x="23419" y="66583"/>
                  <a:pt x="20345" y="66583"/>
                </a:cubicBezTo>
                <a:cubicBezTo>
                  <a:pt x="17270" y="66583"/>
                  <a:pt x="14796" y="69056"/>
                  <a:pt x="14796" y="72131"/>
                </a:cubicBezTo>
                <a:cubicBezTo>
                  <a:pt x="14796" y="89493"/>
                  <a:pt x="28876" y="103573"/>
                  <a:pt x="46238" y="103573"/>
                </a:cubicBezTo>
                <a:cubicBezTo>
                  <a:pt x="49313" y="103573"/>
                  <a:pt x="51786" y="101099"/>
                  <a:pt x="51786" y="98024"/>
                </a:cubicBezTo>
                <a:cubicBezTo>
                  <a:pt x="51786" y="94949"/>
                  <a:pt x="49313" y="92476"/>
                  <a:pt x="46238" y="92476"/>
                </a:cubicBezTo>
                <a:cubicBezTo>
                  <a:pt x="35002" y="92476"/>
                  <a:pt x="25893" y="83367"/>
                  <a:pt x="25893" y="72131"/>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1" name="Text 39"/>
          <p:cNvSpPr/>
          <p:nvPr/>
        </p:nvSpPr>
        <p:spPr>
          <a:xfrm>
            <a:off x="913132" y="5436516"/>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Wet-Day Filter (R95p)</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2" name="Text 40"/>
          <p:cNvSpPr/>
          <p:nvPr/>
        </p:nvSpPr>
        <p:spPr>
          <a:xfrm>
            <a:off x="913132" y="5673254"/>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Applied ≥1mm threshold following ETCCDI standards for extreme precipitation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43" name="Shape 41"/>
          <p:cNvSpPr/>
          <p:nvPr/>
        </p:nvSpPr>
        <p:spPr>
          <a:xfrm>
            <a:off x="4232416" y="5470336"/>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4" name="Shape 42"/>
          <p:cNvSpPr/>
          <p:nvPr/>
        </p:nvSpPr>
        <p:spPr>
          <a:xfrm>
            <a:off x="4310624" y="5546430"/>
            <a:ext cx="118369" cy="118369"/>
          </a:xfrm>
          <a:custGeom>
            <a:avLst/>
            <a:gdLst/>
            <a:ahLst/>
            <a:cxnLst/>
            <a:rect l="l" t="t" r="r" b="b"/>
            <a:pathLst>
              <a:path w="118369" h="118369">
                <a:moveTo>
                  <a:pt x="66583" y="7398"/>
                </a:moveTo>
                <a:cubicBezTo>
                  <a:pt x="66583" y="11490"/>
                  <a:pt x="69889" y="14796"/>
                  <a:pt x="73981" y="14796"/>
                </a:cubicBezTo>
                <a:lnTo>
                  <a:pt x="83228" y="14796"/>
                </a:lnTo>
                <a:cubicBezTo>
                  <a:pt x="86303" y="14796"/>
                  <a:pt x="88777" y="17270"/>
                  <a:pt x="88777" y="20345"/>
                </a:cubicBezTo>
                <a:cubicBezTo>
                  <a:pt x="88777" y="23419"/>
                  <a:pt x="86303" y="25893"/>
                  <a:pt x="83228" y="25893"/>
                </a:cubicBezTo>
                <a:lnTo>
                  <a:pt x="7398" y="25893"/>
                </a:lnTo>
                <a:cubicBezTo>
                  <a:pt x="3306" y="25893"/>
                  <a:pt x="0" y="29199"/>
                  <a:pt x="0" y="33291"/>
                </a:cubicBezTo>
                <a:cubicBezTo>
                  <a:pt x="0" y="37383"/>
                  <a:pt x="3306" y="40689"/>
                  <a:pt x="7398" y="40689"/>
                </a:cubicBezTo>
                <a:lnTo>
                  <a:pt x="83228" y="40689"/>
                </a:lnTo>
                <a:cubicBezTo>
                  <a:pt x="94464" y="40689"/>
                  <a:pt x="103573" y="31580"/>
                  <a:pt x="103573" y="20345"/>
                </a:cubicBezTo>
                <a:cubicBezTo>
                  <a:pt x="103573" y="9109"/>
                  <a:pt x="94464" y="0"/>
                  <a:pt x="83228" y="0"/>
                </a:cubicBezTo>
                <a:lnTo>
                  <a:pt x="73981" y="0"/>
                </a:lnTo>
                <a:cubicBezTo>
                  <a:pt x="69889" y="0"/>
                  <a:pt x="66583" y="3306"/>
                  <a:pt x="66583" y="7398"/>
                </a:cubicBezTo>
                <a:close/>
                <a:moveTo>
                  <a:pt x="81379" y="88777"/>
                </a:moveTo>
                <a:cubicBezTo>
                  <a:pt x="81379" y="92869"/>
                  <a:pt x="84685" y="96175"/>
                  <a:pt x="88777" y="96175"/>
                </a:cubicBezTo>
                <a:lnTo>
                  <a:pt x="96175" y="96175"/>
                </a:lnTo>
                <a:cubicBezTo>
                  <a:pt x="108428" y="96175"/>
                  <a:pt x="118369" y="86234"/>
                  <a:pt x="118369" y="73981"/>
                </a:cubicBezTo>
                <a:cubicBezTo>
                  <a:pt x="118369" y="61728"/>
                  <a:pt x="108428" y="51786"/>
                  <a:pt x="96175" y="51786"/>
                </a:cubicBezTo>
                <a:lnTo>
                  <a:pt x="7398" y="51786"/>
                </a:lnTo>
                <a:cubicBezTo>
                  <a:pt x="3306" y="51786"/>
                  <a:pt x="0" y="55092"/>
                  <a:pt x="0" y="59184"/>
                </a:cubicBezTo>
                <a:cubicBezTo>
                  <a:pt x="0" y="63277"/>
                  <a:pt x="3306" y="66583"/>
                  <a:pt x="7398" y="66583"/>
                </a:cubicBezTo>
                <a:lnTo>
                  <a:pt x="96175" y="66583"/>
                </a:lnTo>
                <a:cubicBezTo>
                  <a:pt x="100267" y="66583"/>
                  <a:pt x="103573" y="69889"/>
                  <a:pt x="103573" y="73981"/>
                </a:cubicBezTo>
                <a:cubicBezTo>
                  <a:pt x="103573" y="78073"/>
                  <a:pt x="100267" y="81379"/>
                  <a:pt x="96175" y="81379"/>
                </a:cubicBezTo>
                <a:lnTo>
                  <a:pt x="88777" y="81379"/>
                </a:lnTo>
                <a:cubicBezTo>
                  <a:pt x="84685" y="81379"/>
                  <a:pt x="81379" y="84685"/>
                  <a:pt x="81379" y="88777"/>
                </a:cubicBezTo>
                <a:close/>
                <a:moveTo>
                  <a:pt x="29592" y="118369"/>
                </a:moveTo>
                <a:lnTo>
                  <a:pt x="38840" y="118369"/>
                </a:lnTo>
                <a:cubicBezTo>
                  <a:pt x="50076" y="118369"/>
                  <a:pt x="59184" y="109260"/>
                  <a:pt x="59184" y="98024"/>
                </a:cubicBezTo>
                <a:cubicBezTo>
                  <a:pt x="59184" y="86788"/>
                  <a:pt x="50076" y="77680"/>
                  <a:pt x="38840" y="77680"/>
                </a:cubicBezTo>
                <a:lnTo>
                  <a:pt x="7398" y="77680"/>
                </a:lnTo>
                <a:cubicBezTo>
                  <a:pt x="3306" y="77680"/>
                  <a:pt x="0" y="80986"/>
                  <a:pt x="0" y="85078"/>
                </a:cubicBezTo>
                <a:cubicBezTo>
                  <a:pt x="0" y="89170"/>
                  <a:pt x="3306" y="92476"/>
                  <a:pt x="7398" y="92476"/>
                </a:cubicBezTo>
                <a:lnTo>
                  <a:pt x="38840" y="92476"/>
                </a:lnTo>
                <a:cubicBezTo>
                  <a:pt x="41915" y="92476"/>
                  <a:pt x="44388" y="94949"/>
                  <a:pt x="44388" y="98024"/>
                </a:cubicBezTo>
                <a:cubicBezTo>
                  <a:pt x="44388" y="101099"/>
                  <a:pt x="41915" y="103573"/>
                  <a:pt x="38840" y="103573"/>
                </a:cubicBezTo>
                <a:lnTo>
                  <a:pt x="29592" y="103573"/>
                </a:lnTo>
                <a:cubicBezTo>
                  <a:pt x="25500" y="103573"/>
                  <a:pt x="22194" y="106879"/>
                  <a:pt x="22194" y="110971"/>
                </a:cubicBezTo>
                <a:cubicBezTo>
                  <a:pt x="22194" y="115063"/>
                  <a:pt x="25500" y="118369"/>
                  <a:pt x="29592" y="118369"/>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5" name="Text 43"/>
          <p:cNvSpPr/>
          <p:nvPr/>
        </p:nvSpPr>
        <p:spPr>
          <a:xfrm>
            <a:off x="4604433" y="5436516"/>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Wind Components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6" name="Text 44"/>
          <p:cNvSpPr/>
          <p:nvPr/>
        </p:nvSpPr>
        <p:spPr>
          <a:xfrm>
            <a:off x="4604433" y="5673254"/>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UBOT/VBOT retained in m/s for potential advection effect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47" name="Shape 45"/>
          <p:cNvSpPr/>
          <p:nvPr/>
        </p:nvSpPr>
        <p:spPr>
          <a:xfrm>
            <a:off x="8126701" y="916958"/>
            <a:ext cx="3728621" cy="3348150"/>
          </a:xfrm>
          <a:custGeom>
            <a:avLst/>
            <a:gdLst/>
            <a:ahLst/>
            <a:cxnLst/>
            <a:rect l="l" t="t" r="r" b="b"/>
            <a:pathLst>
              <a:path w="3728621" h="3348150">
                <a:moveTo>
                  <a:pt x="101449" y="0"/>
                </a:moveTo>
                <a:lnTo>
                  <a:pt x="3627172" y="0"/>
                </a:lnTo>
                <a:cubicBezTo>
                  <a:pt x="3683201" y="0"/>
                  <a:pt x="3728621" y="45420"/>
                  <a:pt x="3728621" y="101449"/>
                </a:cubicBezTo>
                <a:lnTo>
                  <a:pt x="3728621" y="3246701"/>
                </a:lnTo>
                <a:cubicBezTo>
                  <a:pt x="3728621" y="3302730"/>
                  <a:pt x="3683201" y="3348150"/>
                  <a:pt x="3627172" y="3348150"/>
                </a:cubicBezTo>
                <a:lnTo>
                  <a:pt x="101449" y="3348150"/>
                </a:lnTo>
                <a:cubicBezTo>
                  <a:pt x="45420" y="3348150"/>
                  <a:pt x="0" y="3302730"/>
                  <a:pt x="0" y="3246701"/>
                </a:cubicBezTo>
                <a:lnTo>
                  <a:pt x="0" y="101449"/>
                </a:lnTo>
                <a:cubicBezTo>
                  <a:pt x="0" y="45458"/>
                  <a:pt x="45458" y="0"/>
                  <a:pt x="101449" y="0"/>
                </a:cubicBezTo>
                <a:close/>
              </a:path>
            </a:pathLst>
          </a:custGeom>
          <a:gradFill flip="none" rotWithShape="1">
            <a:gsLst>
              <a:gs pos="0">
                <a:srgbClr val="2C5F5D"/>
              </a:gs>
              <a:gs pos="100000">
                <a:srgbClr val="5A7A79"/>
              </a:gs>
            </a:gsLst>
            <a:lin ang="2700000" scaled="1"/>
          </a:gra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8" name="Shape 46"/>
          <p:cNvSpPr/>
          <p:nvPr/>
        </p:nvSpPr>
        <p:spPr>
          <a:xfrm>
            <a:off x="8335960" y="1128331"/>
            <a:ext cx="114141" cy="152189"/>
          </a:xfrm>
          <a:custGeom>
            <a:avLst/>
            <a:gdLst/>
            <a:ahLst/>
            <a:cxnLst/>
            <a:rect l="l" t="t" r="r" b="b"/>
            <a:pathLst>
              <a:path w="114141" h="152189">
                <a:moveTo>
                  <a:pt x="92562" y="9512"/>
                </a:moveTo>
                <a:lnTo>
                  <a:pt x="95118" y="9512"/>
                </a:lnTo>
                <a:cubicBezTo>
                  <a:pt x="105611" y="9512"/>
                  <a:pt x="114141" y="18043"/>
                  <a:pt x="114141" y="28535"/>
                </a:cubicBezTo>
                <a:lnTo>
                  <a:pt x="114141" y="133165"/>
                </a:lnTo>
                <a:cubicBezTo>
                  <a:pt x="114141" y="143658"/>
                  <a:pt x="105611" y="152189"/>
                  <a:pt x="95118" y="152189"/>
                </a:cubicBezTo>
                <a:lnTo>
                  <a:pt x="19024" y="152189"/>
                </a:lnTo>
                <a:cubicBezTo>
                  <a:pt x="8531" y="152189"/>
                  <a:pt x="0" y="143658"/>
                  <a:pt x="0" y="133165"/>
                </a:cubicBezTo>
                <a:lnTo>
                  <a:pt x="0" y="28535"/>
                </a:lnTo>
                <a:cubicBezTo>
                  <a:pt x="0" y="18043"/>
                  <a:pt x="8531" y="9512"/>
                  <a:pt x="19024" y="9512"/>
                </a:cubicBezTo>
                <a:lnTo>
                  <a:pt x="21580" y="9512"/>
                </a:lnTo>
                <a:cubicBezTo>
                  <a:pt x="24850" y="3834"/>
                  <a:pt x="31002" y="0"/>
                  <a:pt x="38047" y="0"/>
                </a:cubicBezTo>
                <a:lnTo>
                  <a:pt x="76094" y="0"/>
                </a:lnTo>
                <a:cubicBezTo>
                  <a:pt x="83139" y="0"/>
                  <a:pt x="89292" y="3834"/>
                  <a:pt x="92562" y="9512"/>
                </a:cubicBezTo>
                <a:close/>
                <a:moveTo>
                  <a:pt x="73716" y="33291"/>
                </a:moveTo>
                <a:cubicBezTo>
                  <a:pt x="77670" y="33291"/>
                  <a:pt x="80850" y="30111"/>
                  <a:pt x="80850" y="26157"/>
                </a:cubicBezTo>
                <a:cubicBezTo>
                  <a:pt x="80850" y="22204"/>
                  <a:pt x="77670" y="19024"/>
                  <a:pt x="73716" y="19024"/>
                </a:cubicBezTo>
                <a:lnTo>
                  <a:pt x="40425" y="19024"/>
                </a:lnTo>
                <a:cubicBezTo>
                  <a:pt x="36472" y="19024"/>
                  <a:pt x="33291" y="22204"/>
                  <a:pt x="33291" y="26157"/>
                </a:cubicBezTo>
                <a:cubicBezTo>
                  <a:pt x="33291" y="30111"/>
                  <a:pt x="36472" y="33291"/>
                  <a:pt x="40425" y="33291"/>
                </a:cubicBezTo>
                <a:lnTo>
                  <a:pt x="73716" y="33291"/>
                </a:lnTo>
                <a:close/>
                <a:moveTo>
                  <a:pt x="82158" y="77491"/>
                </a:moveTo>
                <a:cubicBezTo>
                  <a:pt x="84239" y="74162"/>
                  <a:pt x="83228" y="69763"/>
                  <a:pt x="79899" y="67653"/>
                </a:cubicBezTo>
                <a:cubicBezTo>
                  <a:pt x="76570" y="65542"/>
                  <a:pt x="72171" y="66583"/>
                  <a:pt x="70060" y="69912"/>
                </a:cubicBezTo>
                <a:lnTo>
                  <a:pt x="51810" y="99131"/>
                </a:lnTo>
                <a:lnTo>
                  <a:pt x="43784" y="88430"/>
                </a:lnTo>
                <a:cubicBezTo>
                  <a:pt x="41406" y="85279"/>
                  <a:pt x="36947" y="84625"/>
                  <a:pt x="33797" y="87003"/>
                </a:cubicBezTo>
                <a:cubicBezTo>
                  <a:pt x="30646" y="89381"/>
                  <a:pt x="29992" y="93840"/>
                  <a:pt x="32370" y="96991"/>
                </a:cubicBezTo>
                <a:lnTo>
                  <a:pt x="46637" y="116014"/>
                </a:lnTo>
                <a:cubicBezTo>
                  <a:pt x="48035" y="117887"/>
                  <a:pt x="50294" y="118957"/>
                  <a:pt x="52642" y="118868"/>
                </a:cubicBezTo>
                <a:cubicBezTo>
                  <a:pt x="54990" y="118778"/>
                  <a:pt x="57130" y="117530"/>
                  <a:pt x="58379" y="115509"/>
                </a:cubicBezTo>
                <a:lnTo>
                  <a:pt x="82158" y="77462"/>
                </a:ln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9" name="Text 47"/>
          <p:cNvSpPr/>
          <p:nvPr/>
        </p:nvSpPr>
        <p:spPr>
          <a:xfrm>
            <a:off x="8490263" y="1086056"/>
            <a:ext cx="3272055" cy="23673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198" b="1" i="0" u="none" strike="noStrike" kern="1200" cap="none" spc="0" normalizeH="0" baseline="0" noProof="0">
                <a:ln>
                  <a:noFill/>
                </a:ln>
                <a:solidFill>
                  <a:srgbClr val="FFFFFF"/>
                </a:solidFill>
                <a:effectLst/>
                <a:uLnTx/>
                <a:uFillTx/>
                <a:latin typeface="Calibri"/>
                <a:ea typeface="Calibri"/>
                <a:cs typeface="Calibri"/>
              </a:rPr>
              <a:t>Quality Metrics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0" name="Shape 48"/>
          <p:cNvSpPr/>
          <p:nvPr/>
        </p:nvSpPr>
        <p:spPr>
          <a:xfrm>
            <a:off x="8295799" y="1458073"/>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1" name="Text 49"/>
          <p:cNvSpPr/>
          <p:nvPr/>
        </p:nvSpPr>
        <p:spPr>
          <a:xfrm>
            <a:off x="8397258" y="1559532"/>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Data Completeness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2" name="Text 50"/>
          <p:cNvSpPr/>
          <p:nvPr/>
        </p:nvSpPr>
        <p:spPr>
          <a:xfrm>
            <a:off x="8397258" y="1762450"/>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100%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3" name="Text 51"/>
          <p:cNvSpPr/>
          <p:nvPr/>
        </p:nvSpPr>
        <p:spPr>
          <a:xfrm>
            <a:off x="8397258" y="2033008"/>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No missing values detected</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4" name="Shape 52"/>
          <p:cNvSpPr/>
          <p:nvPr/>
        </p:nvSpPr>
        <p:spPr>
          <a:xfrm>
            <a:off x="8295799" y="2371205"/>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5" name="Text 53"/>
          <p:cNvSpPr/>
          <p:nvPr/>
        </p:nvSpPr>
        <p:spPr>
          <a:xfrm>
            <a:off x="8397258" y="2472664"/>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Time Series Length</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6" name="Text 54"/>
          <p:cNvSpPr/>
          <p:nvPr/>
        </p:nvSpPr>
        <p:spPr>
          <a:xfrm>
            <a:off x="8397258" y="2675582"/>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27,375</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7" name="Text 55"/>
          <p:cNvSpPr/>
          <p:nvPr/>
        </p:nvSpPr>
        <p:spPr>
          <a:xfrm>
            <a:off x="8397258" y="2946139"/>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Days (75 years × 365 days)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8" name="Shape 56"/>
          <p:cNvSpPr/>
          <p:nvPr/>
        </p:nvSpPr>
        <p:spPr>
          <a:xfrm>
            <a:off x="8295799" y="3284336"/>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9" name="Text 57"/>
          <p:cNvSpPr/>
          <p:nvPr/>
        </p:nvSpPr>
        <p:spPr>
          <a:xfrm>
            <a:off x="8397258" y="3385795"/>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Variables Processed</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0" name="Text 58"/>
          <p:cNvSpPr/>
          <p:nvPr/>
        </p:nvSpPr>
        <p:spPr>
          <a:xfrm>
            <a:off x="8397258" y="3588714"/>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10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1" name="Text 59"/>
          <p:cNvSpPr/>
          <p:nvPr/>
        </p:nvSpPr>
        <p:spPr>
          <a:xfrm>
            <a:off x="8397258" y="3859271"/>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Core meteorological parameters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2" name="Shape 60"/>
          <p:cNvSpPr/>
          <p:nvPr/>
        </p:nvSpPr>
        <p:spPr>
          <a:xfrm>
            <a:off x="8126701" y="4400386"/>
            <a:ext cx="3728621" cy="2223645"/>
          </a:xfrm>
          <a:custGeom>
            <a:avLst/>
            <a:gdLst/>
            <a:ahLst/>
            <a:cxnLst/>
            <a:rect l="l" t="t" r="r" b="b"/>
            <a:pathLst>
              <a:path w="3728621" h="2223645">
                <a:moveTo>
                  <a:pt x="101465" y="0"/>
                </a:moveTo>
                <a:lnTo>
                  <a:pt x="3627156" y="0"/>
                </a:lnTo>
                <a:cubicBezTo>
                  <a:pt x="3683194" y="0"/>
                  <a:pt x="3728621" y="45427"/>
                  <a:pt x="3728621" y="101465"/>
                </a:cubicBezTo>
                <a:lnTo>
                  <a:pt x="3728621" y="2122180"/>
                </a:lnTo>
                <a:cubicBezTo>
                  <a:pt x="3728621" y="2178218"/>
                  <a:pt x="3683194" y="2223645"/>
                  <a:pt x="3627156" y="2223645"/>
                </a:cubicBezTo>
                <a:lnTo>
                  <a:pt x="101465" y="2223645"/>
                </a:lnTo>
                <a:cubicBezTo>
                  <a:pt x="45427" y="2223645"/>
                  <a:pt x="0" y="2178218"/>
                  <a:pt x="0" y="2122180"/>
                </a:cubicBezTo>
                <a:lnTo>
                  <a:pt x="0" y="101465"/>
                </a:lnTo>
                <a:cubicBezTo>
                  <a:pt x="0" y="45427"/>
                  <a:pt x="45427" y="0"/>
                  <a:pt x="101465"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3" name="Text 61"/>
          <p:cNvSpPr/>
          <p:nvPr/>
        </p:nvSpPr>
        <p:spPr>
          <a:xfrm>
            <a:off x="8295799" y="4569485"/>
            <a:ext cx="3458064"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Wet-Day Distribution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4" name="Shape 62"/>
          <p:cNvSpPr/>
          <p:nvPr/>
        </p:nvSpPr>
        <p:spPr>
          <a:xfrm>
            <a:off x="8295799" y="4873862"/>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5" name="Text 63"/>
          <p:cNvSpPr/>
          <p:nvPr/>
        </p:nvSpPr>
        <p:spPr>
          <a:xfrm>
            <a:off x="8363439" y="4958411"/>
            <a:ext cx="634119"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Total Days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6" name="Text 64"/>
          <p:cNvSpPr/>
          <p:nvPr/>
        </p:nvSpPr>
        <p:spPr>
          <a:xfrm>
            <a:off x="11204425" y="4941501"/>
            <a:ext cx="481931"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27,375</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7" name="Shape 65"/>
          <p:cNvSpPr/>
          <p:nvPr/>
        </p:nvSpPr>
        <p:spPr>
          <a:xfrm>
            <a:off x="8295799" y="5279698"/>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8" name="Text 66"/>
          <p:cNvSpPr/>
          <p:nvPr/>
        </p:nvSpPr>
        <p:spPr>
          <a:xfrm>
            <a:off x="8363439" y="5364248"/>
            <a:ext cx="10145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Wet Days (≥1mm)</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9" name="Text 67"/>
          <p:cNvSpPr/>
          <p:nvPr/>
        </p:nvSpPr>
        <p:spPr>
          <a:xfrm>
            <a:off x="11176022" y="5347338"/>
            <a:ext cx="50729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~8,500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0" name="Shape 68"/>
          <p:cNvSpPr/>
          <p:nvPr/>
        </p:nvSpPr>
        <p:spPr>
          <a:xfrm>
            <a:off x="8295799" y="5685535"/>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71" name="Text 69"/>
          <p:cNvSpPr/>
          <p:nvPr/>
        </p:nvSpPr>
        <p:spPr>
          <a:xfrm>
            <a:off x="8363439" y="5770084"/>
            <a:ext cx="659484"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Wet Day %</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2" name="Text 70"/>
          <p:cNvSpPr/>
          <p:nvPr/>
        </p:nvSpPr>
        <p:spPr>
          <a:xfrm>
            <a:off x="11301261" y="5753174"/>
            <a:ext cx="380472"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~31%</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3" name="Text 71"/>
          <p:cNvSpPr/>
          <p:nvPr/>
        </p:nvSpPr>
        <p:spPr>
          <a:xfrm>
            <a:off x="8295799" y="6125191"/>
            <a:ext cx="3441154" cy="329742"/>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GB" sz="799" b="0" i="0" u="none" strike="noStrike" kern="1200" cap="none" spc="0" normalizeH="0" baseline="0" noProof="0">
                <a:ln>
                  <a:noFill/>
                </a:ln>
                <a:solidFill>
                  <a:srgbClr val="5A7A79"/>
                </a:solidFill>
                <a:effectLst/>
                <a:uLnTx/>
                <a:uFillTx/>
                <a:latin typeface="Calibri"/>
                <a:ea typeface="Calibri"/>
                <a:cs typeface="Calibri"/>
              </a:rPr>
              <a:t>Wet-day filter ensures only meaningful precipitation events contribute to extreme value statistics.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C76DF865-4EB4-6185-2B7F-A1D0663B4367}"/>
            </a:ext>
          </a:extLst>
        </p:cNvPr>
        <p:cNvGrpSpPr/>
        <p:nvPr/>
      </p:nvGrpSpPr>
      <p:grpSpPr>
        <a:xfrm>
          <a:off x="0" y="0"/>
          <a:ext cx="0" cy="0"/>
          <a:chOff x="0" y="0"/>
          <a:chExt cx="0" cy="0"/>
        </a:xfrm>
      </p:grpSpPr>
      <p:grpSp>
        <p:nvGrpSpPr>
          <p:cNvPr id="17" name="组合 16">
            <a:extLst>
              <a:ext uri="{FF2B5EF4-FFF2-40B4-BE49-F238E27FC236}">
                <a16:creationId xmlns:a16="http://schemas.microsoft.com/office/drawing/2014/main" id="{E72AE390-66DD-E027-5FA8-7E782BBCF0C6}"/>
              </a:ext>
            </a:extLst>
          </p:cNvPr>
          <p:cNvGrpSpPr/>
          <p:nvPr/>
        </p:nvGrpSpPr>
        <p:grpSpPr>
          <a:xfrm>
            <a:off x="5674065" y="2280440"/>
            <a:ext cx="6190219" cy="4384883"/>
            <a:chOff x="5674065" y="2280440"/>
            <a:chExt cx="6190219" cy="4384883"/>
          </a:xfrm>
        </p:grpSpPr>
        <p:sp>
          <p:nvSpPr>
            <p:cNvPr id="33" name="Shape 31">
              <a:extLst>
                <a:ext uri="{FF2B5EF4-FFF2-40B4-BE49-F238E27FC236}">
                  <a16:creationId xmlns:a16="http://schemas.microsoft.com/office/drawing/2014/main" id="{01D896A6-27AE-DF17-D0FD-7B3F3A430B9B}"/>
                </a:ext>
              </a:extLst>
            </p:cNvPr>
            <p:cNvSpPr/>
            <p:nvPr/>
          </p:nvSpPr>
          <p:spPr>
            <a:xfrm>
              <a:off x="5674065" y="2280440"/>
              <a:ext cx="6190219" cy="4384883"/>
            </a:xfrm>
            <a:custGeom>
              <a:avLst/>
              <a:gdLst/>
              <a:ahLst/>
              <a:cxnLst/>
              <a:rect l="l" t="t" r="r" b="b"/>
              <a:pathLst>
                <a:path w="6190219" h="4635598">
                  <a:moveTo>
                    <a:pt x="113062" y="0"/>
                  </a:moveTo>
                  <a:lnTo>
                    <a:pt x="6077157" y="0"/>
                  </a:lnTo>
                  <a:cubicBezTo>
                    <a:pt x="6139600" y="0"/>
                    <a:pt x="6190219" y="50620"/>
                    <a:pt x="6190219" y="113062"/>
                  </a:cubicBezTo>
                  <a:lnTo>
                    <a:pt x="6190219" y="4522536"/>
                  </a:lnTo>
                  <a:cubicBezTo>
                    <a:pt x="6190219" y="4584978"/>
                    <a:pt x="6139600" y="4635598"/>
                    <a:pt x="6077157" y="4635598"/>
                  </a:cubicBezTo>
                  <a:lnTo>
                    <a:pt x="113062" y="4635598"/>
                  </a:lnTo>
                  <a:cubicBezTo>
                    <a:pt x="50620" y="4635598"/>
                    <a:pt x="0" y="4584978"/>
                    <a:pt x="0" y="4522536"/>
                  </a:cubicBezTo>
                  <a:lnTo>
                    <a:pt x="0" y="113062"/>
                  </a:lnTo>
                  <a:cubicBezTo>
                    <a:pt x="0" y="50661"/>
                    <a:pt x="50661" y="0"/>
                    <a:pt x="113062" y="0"/>
                  </a:cubicBezTo>
                  <a:close/>
                </a:path>
              </a:pathLst>
            </a:custGeom>
            <a:solidFill>
              <a:srgbClr val="FFFFFF"/>
            </a:solidFill>
            <a:ln/>
            <a:effectLst>
              <a:outerShdw blurRad="28266" dist="9422"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6" name="Shape 34">
              <a:extLst>
                <a:ext uri="{FF2B5EF4-FFF2-40B4-BE49-F238E27FC236}">
                  <a16:creationId xmlns:a16="http://schemas.microsoft.com/office/drawing/2014/main" id="{1FB36AA7-EDD4-5E2D-8A0E-C60043FAE177}"/>
                </a:ext>
              </a:extLst>
            </p:cNvPr>
            <p:cNvSpPr/>
            <p:nvPr/>
          </p:nvSpPr>
          <p:spPr>
            <a:xfrm>
              <a:off x="5850147" y="2721014"/>
              <a:ext cx="2845428" cy="1233344"/>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9" name="Shape 37">
              <a:extLst>
                <a:ext uri="{FF2B5EF4-FFF2-40B4-BE49-F238E27FC236}">
                  <a16:creationId xmlns:a16="http://schemas.microsoft.com/office/drawing/2014/main" id="{259E70E7-3BAC-0425-19ED-DA711C0A0891}"/>
                </a:ext>
              </a:extLst>
            </p:cNvPr>
            <p:cNvSpPr/>
            <p:nvPr/>
          </p:nvSpPr>
          <p:spPr>
            <a:xfrm>
              <a:off x="8812466" y="2721014"/>
              <a:ext cx="2845428" cy="1233344"/>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2" name="Shape 40">
              <a:extLst>
                <a:ext uri="{FF2B5EF4-FFF2-40B4-BE49-F238E27FC236}">
                  <a16:creationId xmlns:a16="http://schemas.microsoft.com/office/drawing/2014/main" id="{72EFE6C2-348D-EAD9-7920-0CC4B4A43F86}"/>
                </a:ext>
              </a:extLst>
            </p:cNvPr>
            <p:cNvSpPr/>
            <p:nvPr/>
          </p:nvSpPr>
          <p:spPr>
            <a:xfrm>
              <a:off x="5850147" y="4157049"/>
              <a:ext cx="2845428" cy="1082594"/>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8" name="Shape 46">
              <a:extLst>
                <a:ext uri="{FF2B5EF4-FFF2-40B4-BE49-F238E27FC236}">
                  <a16:creationId xmlns:a16="http://schemas.microsoft.com/office/drawing/2014/main" id="{65DB0B82-3873-2926-AABC-F5046C2E86CF}"/>
                </a:ext>
              </a:extLst>
            </p:cNvPr>
            <p:cNvSpPr/>
            <p:nvPr/>
          </p:nvSpPr>
          <p:spPr>
            <a:xfrm>
              <a:off x="5850147" y="5442336"/>
              <a:ext cx="2845428" cy="1077882"/>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1" name="Shape 49">
              <a:extLst>
                <a:ext uri="{FF2B5EF4-FFF2-40B4-BE49-F238E27FC236}">
                  <a16:creationId xmlns:a16="http://schemas.microsoft.com/office/drawing/2014/main" id="{5588EC8B-3F3B-F109-C095-EB19EA6E821B}"/>
                </a:ext>
              </a:extLst>
            </p:cNvPr>
            <p:cNvSpPr/>
            <p:nvPr/>
          </p:nvSpPr>
          <p:spPr>
            <a:xfrm>
              <a:off x="8812466" y="5442336"/>
              <a:ext cx="2845428" cy="1077882"/>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grpSp>
      <p:sp>
        <p:nvSpPr>
          <p:cNvPr id="2" name="Shape 0">
            <a:extLst>
              <a:ext uri="{FF2B5EF4-FFF2-40B4-BE49-F238E27FC236}">
                <a16:creationId xmlns:a16="http://schemas.microsoft.com/office/drawing/2014/main" id="{2FB53AD9-A618-D231-25A6-FD0F88878039}"/>
              </a:ext>
            </a:extLst>
          </p:cNvPr>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 name="Text 1">
            <a:extLst>
              <a:ext uri="{FF2B5EF4-FFF2-40B4-BE49-F238E27FC236}">
                <a16:creationId xmlns:a16="http://schemas.microsoft.com/office/drawing/2014/main" id="{090BA4B2-7999-77AE-A2F0-FA11EDFCFCCA}"/>
              </a:ext>
            </a:extLst>
          </p:cNvPr>
          <p:cNvSpPr/>
          <p:nvPr/>
        </p:nvSpPr>
        <p:spPr>
          <a:xfrm>
            <a:off x="546473" y="385504"/>
            <a:ext cx="4192767" cy="376878"/>
          </a:xfrm>
          <a:prstGeom prst="rect">
            <a:avLst/>
          </a:prstGeom>
          <a:noFill/>
          <a:ln/>
        </p:spPr>
        <p:txBody>
          <a:bodyPr wrap="square" lIns="0" tIns="0" rIns="0" bIns="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2671" b="1" i="0" u="none" strike="noStrike" kern="1200" cap="none" spc="0" normalizeH="0" baseline="0" noProof="0">
                <a:ln>
                  <a:noFill/>
                </a:ln>
                <a:solidFill>
                  <a:srgbClr val="2C5F5D"/>
                </a:solidFill>
                <a:effectLst/>
                <a:uLnTx/>
                <a:uFillTx/>
                <a:latin typeface="Calibri"/>
                <a:ea typeface="Calibri"/>
                <a:cs typeface="Calibri"/>
              </a:rPr>
              <a:t>Data Sources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 name="Text 2">
            <a:extLst>
              <a:ext uri="{FF2B5EF4-FFF2-40B4-BE49-F238E27FC236}">
                <a16:creationId xmlns:a16="http://schemas.microsoft.com/office/drawing/2014/main" id="{64B70984-3A16-7926-E277-03AA6E18B02E}"/>
              </a:ext>
            </a:extLst>
          </p:cNvPr>
          <p:cNvSpPr/>
          <p:nvPr/>
        </p:nvSpPr>
        <p:spPr>
          <a:xfrm>
            <a:off x="2692060" y="113063"/>
            <a:ext cx="2371648" cy="856955"/>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335" b="0" i="0" u="none" strike="noStrike" kern="1200" cap="none" spc="0" normalizeH="0" baseline="0" noProof="0">
                <a:ln>
                  <a:noFill/>
                </a:ln>
                <a:solidFill>
                  <a:srgbClr val="5A7A79"/>
                </a:solidFill>
                <a:effectLst/>
                <a:uLnTx/>
                <a:uFillTx/>
                <a:latin typeface="Calibri"/>
                <a:ea typeface="Calibri"/>
                <a:cs typeface="Calibri"/>
              </a:rPr>
              <a:t>Meteorological variables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4" name="Shape 32">
            <a:extLst>
              <a:ext uri="{FF2B5EF4-FFF2-40B4-BE49-F238E27FC236}">
                <a16:creationId xmlns:a16="http://schemas.microsoft.com/office/drawing/2014/main" id="{C75EDB33-14C4-1199-215E-C819BDB7A912}"/>
              </a:ext>
            </a:extLst>
          </p:cNvPr>
          <p:cNvSpPr/>
          <p:nvPr/>
        </p:nvSpPr>
        <p:spPr>
          <a:xfrm>
            <a:off x="5884301" y="2371619"/>
            <a:ext cx="148396" cy="212804"/>
          </a:xfrm>
          <a:custGeom>
            <a:avLst/>
            <a:gdLst/>
            <a:ahLst/>
            <a:cxnLst/>
            <a:rect l="l" t="t" r="r" b="b"/>
            <a:pathLst>
              <a:path w="148396" h="169595">
                <a:moveTo>
                  <a:pt x="84798" y="52998"/>
                </a:moveTo>
                <a:lnTo>
                  <a:pt x="84798" y="84798"/>
                </a:lnTo>
                <a:lnTo>
                  <a:pt x="127196" y="84798"/>
                </a:lnTo>
                <a:lnTo>
                  <a:pt x="127196" y="52998"/>
                </a:lnTo>
                <a:lnTo>
                  <a:pt x="84798" y="52998"/>
                </a:lnTo>
                <a:close/>
                <a:moveTo>
                  <a:pt x="63598" y="52998"/>
                </a:moveTo>
                <a:lnTo>
                  <a:pt x="21199" y="52998"/>
                </a:lnTo>
                <a:lnTo>
                  <a:pt x="21199" y="84798"/>
                </a:lnTo>
                <a:lnTo>
                  <a:pt x="63598" y="84798"/>
                </a:lnTo>
                <a:lnTo>
                  <a:pt x="63598" y="52998"/>
                </a:lnTo>
                <a:close/>
                <a:moveTo>
                  <a:pt x="0" y="105997"/>
                </a:moveTo>
                <a:lnTo>
                  <a:pt x="0" y="31799"/>
                </a:lnTo>
                <a:cubicBezTo>
                  <a:pt x="0" y="20106"/>
                  <a:pt x="9507" y="10600"/>
                  <a:pt x="21199" y="10600"/>
                </a:cubicBezTo>
                <a:lnTo>
                  <a:pt x="127196" y="10600"/>
                </a:lnTo>
                <a:cubicBezTo>
                  <a:pt x="138889" y="10600"/>
                  <a:pt x="148396" y="20106"/>
                  <a:pt x="148396" y="31799"/>
                </a:cubicBezTo>
                <a:lnTo>
                  <a:pt x="148396" y="137796"/>
                </a:lnTo>
                <a:cubicBezTo>
                  <a:pt x="148396" y="149489"/>
                  <a:pt x="138889" y="158995"/>
                  <a:pt x="127196" y="158995"/>
                </a:cubicBezTo>
                <a:lnTo>
                  <a:pt x="21199" y="158995"/>
                </a:lnTo>
                <a:cubicBezTo>
                  <a:pt x="9507" y="158995"/>
                  <a:pt x="0" y="149489"/>
                  <a:pt x="0" y="137796"/>
                </a:cubicBezTo>
                <a:lnTo>
                  <a:pt x="0" y="105997"/>
                </a:lnTo>
                <a:close/>
                <a:moveTo>
                  <a:pt x="127196" y="105997"/>
                </a:moveTo>
                <a:lnTo>
                  <a:pt x="84798" y="105997"/>
                </a:lnTo>
                <a:lnTo>
                  <a:pt x="84798" y="137796"/>
                </a:lnTo>
                <a:lnTo>
                  <a:pt x="127196" y="137796"/>
                </a:lnTo>
                <a:lnTo>
                  <a:pt x="127196" y="105997"/>
                </a:lnTo>
                <a:close/>
                <a:moveTo>
                  <a:pt x="63598" y="137796"/>
                </a:moveTo>
                <a:lnTo>
                  <a:pt x="63598" y="105997"/>
                </a:lnTo>
                <a:lnTo>
                  <a:pt x="21199" y="105997"/>
                </a:lnTo>
                <a:lnTo>
                  <a:pt x="21199" y="137796"/>
                </a:lnTo>
                <a:lnTo>
                  <a:pt x="63598" y="137796"/>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5" name="Text 33">
            <a:extLst>
              <a:ext uri="{FF2B5EF4-FFF2-40B4-BE49-F238E27FC236}">
                <a16:creationId xmlns:a16="http://schemas.microsoft.com/office/drawing/2014/main" id="{90AF8B75-6F8B-A4C7-2FAA-9C697C1232A6}"/>
              </a:ext>
            </a:extLst>
          </p:cNvPr>
          <p:cNvSpPr/>
          <p:nvPr/>
        </p:nvSpPr>
        <p:spPr>
          <a:xfrm>
            <a:off x="6088885" y="2280441"/>
            <a:ext cx="5681434" cy="37687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335" b="1" i="0" u="none" strike="noStrike" kern="1200" cap="none" spc="0" normalizeH="0" baseline="0" noProof="0" dirty="0">
                <a:ln>
                  <a:noFill/>
                </a:ln>
                <a:solidFill>
                  <a:srgbClr val="2C5F5D"/>
                </a:solidFill>
                <a:effectLst/>
                <a:uLnTx/>
                <a:uFillTx/>
                <a:latin typeface="Calibri"/>
                <a:ea typeface="Calibri"/>
                <a:cs typeface="Calibri"/>
              </a:rPr>
              <a:t>Meteorological Variables</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37" name="Text 35">
            <a:extLst>
              <a:ext uri="{FF2B5EF4-FFF2-40B4-BE49-F238E27FC236}">
                <a16:creationId xmlns:a16="http://schemas.microsoft.com/office/drawing/2014/main" id="{83D2CAD1-FD00-352D-017D-6DBB794C3E76}"/>
              </a:ext>
            </a:extLst>
          </p:cNvPr>
          <p:cNvSpPr/>
          <p:nvPr/>
        </p:nvSpPr>
        <p:spPr>
          <a:xfrm>
            <a:off x="5963210" y="3028210"/>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TREFMXAV_U</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38" name="Text 36">
            <a:extLst>
              <a:ext uri="{FF2B5EF4-FFF2-40B4-BE49-F238E27FC236}">
                <a16:creationId xmlns:a16="http://schemas.microsoft.com/office/drawing/2014/main" id="{5E068FCE-D0C5-E2D3-4242-801AB7BDDA06}"/>
              </a:ext>
            </a:extLst>
          </p:cNvPr>
          <p:cNvSpPr/>
          <p:nvPr/>
        </p:nvSpPr>
        <p:spPr>
          <a:xfrm>
            <a:off x="5936473" y="3274389"/>
            <a:ext cx="2675833" cy="310924"/>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Urban daily maximum of average 2-m temperature (K)</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0" name="Text 38">
            <a:extLst>
              <a:ext uri="{FF2B5EF4-FFF2-40B4-BE49-F238E27FC236}">
                <a16:creationId xmlns:a16="http://schemas.microsoft.com/office/drawing/2014/main" id="{D5713C94-9F02-CDF0-1695-3C5029C7E3D2}"/>
              </a:ext>
            </a:extLst>
          </p:cNvPr>
          <p:cNvSpPr/>
          <p:nvPr/>
        </p:nvSpPr>
        <p:spPr>
          <a:xfrm>
            <a:off x="8925529" y="3105941"/>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TREFHT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1" name="Text 39">
            <a:extLst>
              <a:ext uri="{FF2B5EF4-FFF2-40B4-BE49-F238E27FC236}">
                <a16:creationId xmlns:a16="http://schemas.microsoft.com/office/drawing/2014/main" id="{7A3B2C2C-895E-ACC3-69BB-EC8BABBA1C33}"/>
              </a:ext>
            </a:extLst>
          </p:cNvPr>
          <p:cNvSpPr/>
          <p:nvPr/>
        </p:nvSpPr>
        <p:spPr>
          <a:xfrm>
            <a:off x="8925529" y="3332067"/>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Reference height temperature (K)</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3" name="Text 41">
            <a:extLst>
              <a:ext uri="{FF2B5EF4-FFF2-40B4-BE49-F238E27FC236}">
                <a16:creationId xmlns:a16="http://schemas.microsoft.com/office/drawing/2014/main" id="{BA4BE7F8-D21A-2AF8-6984-F51D1A6B4E0F}"/>
              </a:ext>
            </a:extLst>
          </p:cNvPr>
          <p:cNvSpPr/>
          <p:nvPr/>
        </p:nvSpPr>
        <p:spPr>
          <a:xfrm>
            <a:off x="5963210" y="4464247"/>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PRECT</a:t>
            </a:r>
            <a:r>
              <a:rPr lang="en-GB" sz="1200" b="1">
                <a:solidFill>
                  <a:srgbClr val="2C5F5D"/>
                </a:solidFill>
                <a:latin typeface="Calibri"/>
                <a:ea typeface="Calibri"/>
                <a:cs typeface="Calibri"/>
              </a:rPr>
              <a:t> / PRSN</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4" name="Text 42">
            <a:extLst>
              <a:ext uri="{FF2B5EF4-FFF2-40B4-BE49-F238E27FC236}">
                <a16:creationId xmlns:a16="http://schemas.microsoft.com/office/drawing/2014/main" id="{2C999D84-7FEA-D1C5-0184-2BB7E1A8C5B8}"/>
              </a:ext>
            </a:extLst>
          </p:cNvPr>
          <p:cNvSpPr/>
          <p:nvPr/>
        </p:nvSpPr>
        <p:spPr>
          <a:xfrm>
            <a:off x="5956526" y="4690374"/>
            <a:ext cx="2221307" cy="434225"/>
          </a:xfrm>
          <a:prstGeom prst="rect">
            <a:avLst/>
          </a:prstGeom>
          <a:noFill/>
          <a:ln/>
        </p:spPr>
        <p:txBody>
          <a:bodyPr wrap="square" lIns="0" tIns="0" rIns="0" bIns="0" rtlCol="0" anchor="ctr"/>
          <a:lstStyle/>
          <a:p>
            <a:pPr>
              <a:lnSpc>
                <a:spcPct val="110000"/>
              </a:lnSpc>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Total precipitation rate /Snow Precipitation Rate</a:t>
            </a:r>
            <a:r>
              <a:rPr lang="en-GB" sz="1100">
                <a:solidFill>
                  <a:srgbClr val="5A7A79"/>
                </a:solidFill>
                <a:latin typeface="Calibri"/>
                <a:ea typeface="Calibri"/>
                <a:cs typeface="Calibri"/>
              </a:rPr>
              <a:t> </a:t>
            </a:r>
            <a:r>
              <a:rPr kumimoji="0" lang="en-GB" sz="1100" b="0" i="0" u="none" strike="noStrike" kern="1200" cap="none" spc="0" normalizeH="0" baseline="0" noProof="0">
                <a:ln>
                  <a:noFill/>
                </a:ln>
                <a:solidFill>
                  <a:srgbClr val="5A7A79"/>
                </a:solidFill>
                <a:effectLst/>
                <a:uLnTx/>
                <a:uFillTx/>
                <a:latin typeface="Calibri"/>
                <a:ea typeface="Calibri"/>
                <a:cs typeface="Calibri"/>
              </a:rPr>
              <a:t>(m/s)</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5" name="Shape 43">
            <a:extLst>
              <a:ext uri="{FF2B5EF4-FFF2-40B4-BE49-F238E27FC236}">
                <a16:creationId xmlns:a16="http://schemas.microsoft.com/office/drawing/2014/main" id="{DC055FAA-B070-7A76-E8F2-808EF6060666}"/>
              </a:ext>
            </a:extLst>
          </p:cNvPr>
          <p:cNvSpPr/>
          <p:nvPr/>
        </p:nvSpPr>
        <p:spPr>
          <a:xfrm>
            <a:off x="8812466" y="4157049"/>
            <a:ext cx="2845428" cy="1082594"/>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6" name="Text 44">
            <a:extLst>
              <a:ext uri="{FF2B5EF4-FFF2-40B4-BE49-F238E27FC236}">
                <a16:creationId xmlns:a16="http://schemas.microsoft.com/office/drawing/2014/main" id="{0DD558BF-086E-5777-E971-81F33B89AF0C}"/>
              </a:ext>
            </a:extLst>
          </p:cNvPr>
          <p:cNvSpPr/>
          <p:nvPr/>
        </p:nvSpPr>
        <p:spPr>
          <a:xfrm>
            <a:off x="8925529" y="4464247"/>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FLNS / FSNS</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7" name="Text 45">
            <a:extLst>
              <a:ext uri="{FF2B5EF4-FFF2-40B4-BE49-F238E27FC236}">
                <a16:creationId xmlns:a16="http://schemas.microsoft.com/office/drawing/2014/main" id="{3949F828-6B6E-789D-3AF6-1D2C374B3F0F}"/>
              </a:ext>
            </a:extLst>
          </p:cNvPr>
          <p:cNvSpPr/>
          <p:nvPr/>
        </p:nvSpPr>
        <p:spPr>
          <a:xfrm>
            <a:off x="8925529" y="4690374"/>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Net longwave / solar flux at surface (W/m²)</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9" name="Text 47">
            <a:extLst>
              <a:ext uri="{FF2B5EF4-FFF2-40B4-BE49-F238E27FC236}">
                <a16:creationId xmlns:a16="http://schemas.microsoft.com/office/drawing/2014/main" id="{ED587FB4-3FCB-2A8F-42FD-81DC23CDD455}"/>
              </a:ext>
            </a:extLst>
          </p:cNvPr>
          <p:cNvSpPr/>
          <p:nvPr/>
        </p:nvSpPr>
        <p:spPr>
          <a:xfrm>
            <a:off x="5963210" y="5744896"/>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QBOT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50" name="Text 48">
            <a:extLst>
              <a:ext uri="{FF2B5EF4-FFF2-40B4-BE49-F238E27FC236}">
                <a16:creationId xmlns:a16="http://schemas.microsoft.com/office/drawing/2014/main" id="{ECD5AB8B-97A6-9399-0A76-5FC282074CEE}"/>
              </a:ext>
            </a:extLst>
          </p:cNvPr>
          <p:cNvSpPr/>
          <p:nvPr/>
        </p:nvSpPr>
        <p:spPr>
          <a:xfrm>
            <a:off x="5963210" y="5971022"/>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Lowest model level water vapor mixing ratio</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52" name="Text 50">
            <a:extLst>
              <a:ext uri="{FF2B5EF4-FFF2-40B4-BE49-F238E27FC236}">
                <a16:creationId xmlns:a16="http://schemas.microsoft.com/office/drawing/2014/main" id="{A6081422-3236-EDD8-11C3-1D0FE63CFC92}"/>
              </a:ext>
            </a:extLst>
          </p:cNvPr>
          <p:cNvSpPr/>
          <p:nvPr/>
        </p:nvSpPr>
        <p:spPr>
          <a:xfrm>
            <a:off x="8925529" y="5744896"/>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UBOT / VBOT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53" name="Text 51">
            <a:extLst>
              <a:ext uri="{FF2B5EF4-FFF2-40B4-BE49-F238E27FC236}">
                <a16:creationId xmlns:a16="http://schemas.microsoft.com/office/drawing/2014/main" id="{5D81CE79-AB97-A805-2F86-84349F71A511}"/>
              </a:ext>
            </a:extLst>
          </p:cNvPr>
          <p:cNvSpPr/>
          <p:nvPr/>
        </p:nvSpPr>
        <p:spPr>
          <a:xfrm>
            <a:off x="8925529" y="5971022"/>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Zonal / meridional wind components (m/s)</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54" name="Shape 52">
            <a:extLst>
              <a:ext uri="{FF2B5EF4-FFF2-40B4-BE49-F238E27FC236}">
                <a16:creationId xmlns:a16="http://schemas.microsoft.com/office/drawing/2014/main" id="{89BEC419-ADB2-6210-2348-39325C261351}"/>
              </a:ext>
            </a:extLst>
          </p:cNvPr>
          <p:cNvSpPr/>
          <p:nvPr/>
        </p:nvSpPr>
        <p:spPr>
          <a:xfrm>
            <a:off x="269238" y="955683"/>
            <a:ext cx="5352238" cy="1360916"/>
          </a:xfrm>
          <a:custGeom>
            <a:avLst/>
            <a:gdLst/>
            <a:ahLst/>
            <a:cxnLst/>
            <a:rect l="l" t="t" r="r" b="b"/>
            <a:pathLst>
              <a:path w="6190219" h="829131">
                <a:moveTo>
                  <a:pt x="113060" y="0"/>
                </a:moveTo>
                <a:lnTo>
                  <a:pt x="6077159" y="0"/>
                </a:lnTo>
                <a:cubicBezTo>
                  <a:pt x="6139601" y="0"/>
                  <a:pt x="6190219" y="50619"/>
                  <a:pt x="6190219" y="113060"/>
                </a:cubicBezTo>
                <a:lnTo>
                  <a:pt x="6190219" y="716071"/>
                </a:lnTo>
                <a:cubicBezTo>
                  <a:pt x="6190219" y="778513"/>
                  <a:pt x="6139601" y="829131"/>
                  <a:pt x="6077159" y="829131"/>
                </a:cubicBezTo>
                <a:lnTo>
                  <a:pt x="113060" y="829131"/>
                </a:lnTo>
                <a:cubicBezTo>
                  <a:pt x="50619" y="829131"/>
                  <a:pt x="0" y="778513"/>
                  <a:pt x="0" y="716071"/>
                </a:cubicBezTo>
                <a:lnTo>
                  <a:pt x="0" y="113060"/>
                </a:lnTo>
                <a:cubicBezTo>
                  <a:pt x="0" y="50619"/>
                  <a:pt x="50619" y="0"/>
                  <a:pt x="113060" y="0"/>
                </a:cubicBezTo>
                <a:close/>
              </a:path>
            </a:pathLst>
          </a:custGeom>
          <a:solidFill>
            <a:srgbClr val="FFFFFF"/>
          </a:solidFill>
          <a:ln/>
          <a:effectLst>
            <a:outerShdw blurRad="28266" dist="9422" dir="5400000" algn="bl" rotWithShape="0">
              <a:srgbClr val="000000">
                <a:alpha val="10196"/>
              </a:srgbClr>
            </a:outerShdw>
          </a:effectLst>
        </p:spPr>
        <p:txBody>
          <a:bodyPr/>
          <a:lstStyle/>
          <a:p>
            <a:pPr lvl="0">
              <a:lnSpc>
                <a:spcPct val="130000"/>
              </a:lnSpc>
              <a:defRPr/>
            </a:pPr>
            <a:r>
              <a:rPr lang="en-GB" b="1">
                <a:solidFill>
                  <a:srgbClr val="2C5F5D"/>
                </a:solidFill>
                <a:latin typeface="Calibri"/>
                <a:ea typeface="Calibri"/>
                <a:cs typeface="Calibri"/>
              </a:rPr>
              <a:t>Variable Correlation Matrix</a:t>
            </a:r>
          </a:p>
          <a:p>
            <a:pPr>
              <a:lnSpc>
                <a:spcPct val="130000"/>
              </a:lnSpc>
              <a:defRPr/>
            </a:pPr>
            <a:r>
              <a:rPr lang="en-GB" sz="1200">
                <a:solidFill>
                  <a:srgbClr val="5A7A79"/>
                </a:solidFill>
                <a:latin typeface="Calibri"/>
                <a:ea typeface="Calibri"/>
                <a:cs typeface="Calibri"/>
              </a:rPr>
              <a:t>Strong correlations observed between temperature variables (r &gt; 0.97)</a:t>
            </a:r>
          </a:p>
          <a:p>
            <a:pPr>
              <a:lnSpc>
                <a:spcPct val="130000"/>
              </a:lnSpc>
              <a:defRPr/>
            </a:pPr>
            <a:r>
              <a:rPr lang="en-GB" sz="1200">
                <a:solidFill>
                  <a:srgbClr val="5A7A79"/>
                </a:solidFill>
                <a:latin typeface="Calibri"/>
                <a:ea typeface="Calibri"/>
                <a:cs typeface="Calibri"/>
              </a:rPr>
              <a:t>TREFHT_C&amp; QBOT:R≈0.97 (very strong)</a:t>
            </a:r>
          </a:p>
          <a:p>
            <a:pPr>
              <a:lnSpc>
                <a:spcPct val="130000"/>
              </a:lnSpc>
              <a:defRPr/>
            </a:pPr>
            <a:r>
              <a:rPr lang="en-GB" sz="1200">
                <a:solidFill>
                  <a:srgbClr val="5A7A79"/>
                </a:solidFill>
                <a:latin typeface="Calibri"/>
                <a:ea typeface="Calibri"/>
                <a:cs typeface="Calibri"/>
              </a:rPr>
              <a:t>TREFHT_C&amp; FSNS:R ≈ 0.86 (strong)</a:t>
            </a:r>
          </a:p>
          <a:p>
            <a:pPr>
              <a:lnSpc>
                <a:spcPct val="130000"/>
              </a:lnSpc>
              <a:defRPr/>
            </a:pPr>
            <a:r>
              <a:rPr lang="en-GB" sz="1200">
                <a:solidFill>
                  <a:srgbClr val="5A7A79"/>
                </a:solidFill>
                <a:latin typeface="Calibri"/>
                <a:ea typeface="Calibri"/>
                <a:cs typeface="Calibri"/>
              </a:rPr>
              <a:t>FSNS &amp; FLNS: strong coupling</a:t>
            </a:r>
          </a:p>
          <a:p>
            <a:pPr>
              <a:lnSpc>
                <a:spcPct val="130000"/>
              </a:lnSpc>
              <a:defRPr/>
            </a:pPr>
            <a:r>
              <a:rPr lang="en-GB" sz="1200">
                <a:solidFill>
                  <a:srgbClr val="000000"/>
                </a:solidFill>
                <a:latin typeface="Calibri"/>
                <a:ea typeface="Calibri"/>
                <a:cs typeface="Calibri"/>
              </a:rPr>
              <a:t>PRECT weakly correlated with temperature</a:t>
            </a:r>
          </a:p>
          <a:p>
            <a:pPr lvl="0">
              <a:lnSpc>
                <a:spcPct val="130000"/>
              </a:lnSpc>
              <a:defRPr/>
            </a:pPr>
            <a:endParaRPr lang="en-GB" sz="1200">
              <a:solidFill>
                <a:srgbClr val="000000"/>
              </a:solidFill>
              <a:latin typeface="Calibri"/>
              <a:ea typeface="Calibri"/>
              <a:cs typeface="Calibri"/>
            </a:endParaRPr>
          </a:p>
        </p:txBody>
      </p:sp>
      <p:pic>
        <p:nvPicPr>
          <p:cNvPr id="59" name="图片 58" descr="图表, 树状图&#10;&#10;AI 生成的内容可能不正确。">
            <a:extLst>
              <a:ext uri="{FF2B5EF4-FFF2-40B4-BE49-F238E27FC236}">
                <a16:creationId xmlns:a16="http://schemas.microsoft.com/office/drawing/2014/main" id="{A97BEAC2-3FC8-34C1-8DF9-99EE12FC81FC}"/>
              </a:ext>
            </a:extLst>
          </p:cNvPr>
          <p:cNvPicPr>
            <a:picLocks noChangeAspect="1"/>
          </p:cNvPicPr>
          <p:nvPr/>
        </p:nvPicPr>
        <p:blipFill>
          <a:blip r:embed="rId3"/>
          <a:stretch>
            <a:fillRect/>
          </a:stretch>
        </p:blipFill>
        <p:spPr>
          <a:xfrm>
            <a:off x="269508" y="2365781"/>
            <a:ext cx="5001214" cy="4145533"/>
          </a:xfrm>
          <a:prstGeom prst="rect">
            <a:avLst/>
          </a:prstGeom>
        </p:spPr>
      </p:pic>
      <p:sp>
        <p:nvSpPr>
          <p:cNvPr id="5" name="Shape 20">
            <a:extLst>
              <a:ext uri="{FF2B5EF4-FFF2-40B4-BE49-F238E27FC236}">
                <a16:creationId xmlns:a16="http://schemas.microsoft.com/office/drawing/2014/main" id="{B2384FD4-6E00-3994-0FCA-7650D874716B}"/>
              </a:ext>
            </a:extLst>
          </p:cNvPr>
          <p:cNvSpPr/>
          <p:nvPr/>
        </p:nvSpPr>
        <p:spPr>
          <a:xfrm>
            <a:off x="6249124" y="125424"/>
            <a:ext cx="5352238" cy="2018377"/>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6" name="Shape 21">
            <a:extLst>
              <a:ext uri="{FF2B5EF4-FFF2-40B4-BE49-F238E27FC236}">
                <a16:creationId xmlns:a16="http://schemas.microsoft.com/office/drawing/2014/main" id="{7E2C2530-83C0-F215-4403-D1F9C1A55A46}"/>
              </a:ext>
            </a:extLst>
          </p:cNvPr>
          <p:cNvSpPr/>
          <p:nvPr/>
        </p:nvSpPr>
        <p:spPr>
          <a:xfrm>
            <a:off x="6481871" y="316906"/>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7" name="Text 22">
            <a:extLst>
              <a:ext uri="{FF2B5EF4-FFF2-40B4-BE49-F238E27FC236}">
                <a16:creationId xmlns:a16="http://schemas.microsoft.com/office/drawing/2014/main" id="{F9224DDC-57E4-4241-D8A7-AE2B779C6168}"/>
              </a:ext>
            </a:extLst>
          </p:cNvPr>
          <p:cNvSpPr/>
          <p:nvPr/>
        </p:nvSpPr>
        <p:spPr>
          <a:xfrm>
            <a:off x="6664422" y="269796"/>
            <a:ext cx="4550801" cy="263815"/>
          </a:xfrm>
          <a:prstGeom prst="rect">
            <a:avLst/>
          </a:prstGeom>
          <a:noFill/>
          <a:ln/>
        </p:spPr>
        <p:txBody>
          <a:bodyPr wrap="square" lIns="0" tIns="0" rIns="0" bIns="0" rtlCol="0" anchor="ctr"/>
          <a:lstStyle/>
          <a:p>
            <a:pPr>
              <a:lnSpc>
                <a:spcPct val="130000"/>
              </a:lnSpc>
            </a:pPr>
            <a:r>
              <a:rPr lang="en-GB" sz="1335" b="1">
                <a:solidFill>
                  <a:srgbClr val="FFFFFF"/>
                </a:solidFill>
                <a:latin typeface="Calibri"/>
                <a:ea typeface="Calibri"/>
                <a:cs typeface="Calibri"/>
              </a:rPr>
              <a:t>Data Characteristics</a:t>
            </a:r>
            <a:endParaRPr lang="en-GB" sz="1600">
              <a:latin typeface="Calibri"/>
              <a:ea typeface="Calibri"/>
              <a:cs typeface="Calibri"/>
            </a:endParaRPr>
          </a:p>
        </p:txBody>
      </p:sp>
      <p:sp>
        <p:nvSpPr>
          <p:cNvPr id="8" name="Shape 23">
            <a:extLst>
              <a:ext uri="{FF2B5EF4-FFF2-40B4-BE49-F238E27FC236}">
                <a16:creationId xmlns:a16="http://schemas.microsoft.com/office/drawing/2014/main" id="{171571CE-2FA7-C26A-D4DE-E59DC20A2325}"/>
              </a:ext>
            </a:extLst>
          </p:cNvPr>
          <p:cNvSpPr/>
          <p:nvPr/>
        </p:nvSpPr>
        <p:spPr>
          <a:xfrm>
            <a:off x="6483813" y="692988"/>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9" name="Text 24">
            <a:extLst>
              <a:ext uri="{FF2B5EF4-FFF2-40B4-BE49-F238E27FC236}">
                <a16:creationId xmlns:a16="http://schemas.microsoft.com/office/drawing/2014/main" id="{AD9CCE9A-BD2E-607F-826F-C9DDBAB75A01}"/>
              </a:ext>
            </a:extLst>
          </p:cNvPr>
          <p:cNvSpPr/>
          <p:nvPr/>
        </p:nvSpPr>
        <p:spPr>
          <a:xfrm>
            <a:off x="6751544" y="603544"/>
            <a:ext cx="4831568" cy="303780"/>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Temporal Coverage:</a:t>
            </a:r>
            <a:r>
              <a:rPr lang="en-GB" sz="1187">
                <a:solidFill>
                  <a:srgbClr val="FFFFFF"/>
                </a:solidFill>
                <a:latin typeface="Calibri"/>
                <a:ea typeface="Calibri"/>
                <a:cs typeface="Calibri"/>
              </a:rPr>
              <a:t> 75-year continuous simulation (2006-2080).</a:t>
            </a:r>
            <a:endParaRPr lang="en-GB" sz="1600">
              <a:latin typeface="Calibri"/>
              <a:ea typeface="Calibri"/>
              <a:cs typeface="Calibri"/>
            </a:endParaRPr>
          </a:p>
        </p:txBody>
      </p:sp>
      <p:sp>
        <p:nvSpPr>
          <p:cNvPr id="10" name="Shape 25">
            <a:extLst>
              <a:ext uri="{FF2B5EF4-FFF2-40B4-BE49-F238E27FC236}">
                <a16:creationId xmlns:a16="http://schemas.microsoft.com/office/drawing/2014/main" id="{FDCF2772-A03F-1AC3-5A5A-287AF77A7341}"/>
              </a:ext>
            </a:extLst>
          </p:cNvPr>
          <p:cNvSpPr/>
          <p:nvPr/>
        </p:nvSpPr>
        <p:spPr>
          <a:xfrm>
            <a:off x="6483817" y="1050065"/>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1" name="Text 26">
            <a:extLst>
              <a:ext uri="{FF2B5EF4-FFF2-40B4-BE49-F238E27FC236}">
                <a16:creationId xmlns:a16="http://schemas.microsoft.com/office/drawing/2014/main" id="{89E1594C-D53E-F3D9-F145-07F67F341186}"/>
              </a:ext>
            </a:extLst>
          </p:cNvPr>
          <p:cNvSpPr/>
          <p:nvPr/>
        </p:nvSpPr>
        <p:spPr>
          <a:xfrm>
            <a:off x="6753602" y="990858"/>
            <a:ext cx="3859421" cy="267242"/>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Temporal Resolution:</a:t>
            </a:r>
            <a:r>
              <a:rPr lang="en-GB" sz="1187">
                <a:solidFill>
                  <a:srgbClr val="FFFFFF"/>
                </a:solidFill>
                <a:latin typeface="Calibri"/>
                <a:ea typeface="Calibri"/>
                <a:cs typeface="Calibri"/>
              </a:rPr>
              <a:t> Daily meteorological variables.</a:t>
            </a:r>
            <a:endParaRPr lang="en-GB" sz="1600">
              <a:latin typeface="Calibri"/>
              <a:ea typeface="Calibri"/>
              <a:cs typeface="Calibri"/>
            </a:endParaRPr>
          </a:p>
        </p:txBody>
      </p:sp>
      <p:sp>
        <p:nvSpPr>
          <p:cNvPr id="12" name="Shape 27">
            <a:extLst>
              <a:ext uri="{FF2B5EF4-FFF2-40B4-BE49-F238E27FC236}">
                <a16:creationId xmlns:a16="http://schemas.microsoft.com/office/drawing/2014/main" id="{BEAA1091-7796-1623-A5FF-6CC8AEEAC69D}"/>
              </a:ext>
            </a:extLst>
          </p:cNvPr>
          <p:cNvSpPr/>
          <p:nvPr/>
        </p:nvSpPr>
        <p:spPr>
          <a:xfrm>
            <a:off x="6483816" y="1428782"/>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3" name="Text 28">
            <a:extLst>
              <a:ext uri="{FF2B5EF4-FFF2-40B4-BE49-F238E27FC236}">
                <a16:creationId xmlns:a16="http://schemas.microsoft.com/office/drawing/2014/main" id="{296C4AEC-3816-0BA3-171E-A5AB8C70532E}"/>
              </a:ext>
            </a:extLst>
          </p:cNvPr>
          <p:cNvSpPr/>
          <p:nvPr/>
        </p:nvSpPr>
        <p:spPr>
          <a:xfrm>
            <a:off x="6761326" y="1360956"/>
            <a:ext cx="3324087" cy="27267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Calendar System:</a:t>
            </a:r>
            <a:r>
              <a:rPr lang="en-GB" sz="1187">
                <a:solidFill>
                  <a:srgbClr val="FFFFFF"/>
                </a:solidFill>
                <a:latin typeface="Calibri"/>
                <a:ea typeface="Calibri"/>
                <a:cs typeface="Calibri"/>
              </a:rPr>
              <a:t> 365-day year (no leap years).</a:t>
            </a:r>
            <a:endParaRPr lang="en-GB" sz="1600">
              <a:latin typeface="Calibri"/>
              <a:ea typeface="Calibri"/>
              <a:cs typeface="Calibri"/>
            </a:endParaRPr>
          </a:p>
        </p:txBody>
      </p:sp>
      <p:sp>
        <p:nvSpPr>
          <p:cNvPr id="14" name="Shape 29">
            <a:extLst>
              <a:ext uri="{FF2B5EF4-FFF2-40B4-BE49-F238E27FC236}">
                <a16:creationId xmlns:a16="http://schemas.microsoft.com/office/drawing/2014/main" id="{97171797-7F02-1F06-4E71-78F2381B268F}"/>
              </a:ext>
            </a:extLst>
          </p:cNvPr>
          <p:cNvSpPr/>
          <p:nvPr/>
        </p:nvSpPr>
        <p:spPr>
          <a:xfrm>
            <a:off x="6483817" y="1787857"/>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5" name="Text 30">
            <a:extLst>
              <a:ext uri="{FF2B5EF4-FFF2-40B4-BE49-F238E27FC236}">
                <a16:creationId xmlns:a16="http://schemas.microsoft.com/office/drawing/2014/main" id="{D3EEC27F-ACE7-8109-3F86-E6F4A4BC93EF}"/>
              </a:ext>
            </a:extLst>
          </p:cNvPr>
          <p:cNvSpPr/>
          <p:nvPr/>
        </p:nvSpPr>
        <p:spPr>
          <a:xfrm>
            <a:off x="6769680" y="1717640"/>
            <a:ext cx="4154820" cy="27267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Data Source:</a:t>
            </a:r>
            <a:r>
              <a:rPr lang="en-GB" sz="1187">
                <a:solidFill>
                  <a:srgbClr val="FFFFFF"/>
                </a:solidFill>
                <a:latin typeface="Calibri"/>
                <a:ea typeface="Calibri"/>
                <a:cs typeface="Calibri"/>
              </a:rPr>
              <a:t> UKCP18 high-emission scenario projections.</a:t>
            </a:r>
            <a:endParaRPr lang="en-GB" sz="1600">
              <a:latin typeface="Calibri"/>
              <a:ea typeface="Calibri"/>
              <a:cs typeface="Calibri"/>
            </a:endParaRPr>
          </a:p>
        </p:txBody>
      </p:sp>
    </p:spTree>
    <p:extLst>
      <p:ext uri="{BB962C8B-B14F-4D97-AF65-F5344CB8AC3E}">
        <p14:creationId xmlns:p14="http://schemas.microsoft.com/office/powerpoint/2010/main" val="27113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DB554E52-EB61-8840-0668-34F19819AEB1}"/>
            </a:ext>
          </a:extLst>
        </p:cNvPr>
        <p:cNvGrpSpPr/>
        <p:nvPr/>
      </p:nvGrpSpPr>
      <p:grpSpPr>
        <a:xfrm>
          <a:off x="0" y="0"/>
          <a:ext cx="0" cy="0"/>
          <a:chOff x="0" y="0"/>
          <a:chExt cx="0" cy="0"/>
        </a:xfrm>
      </p:grpSpPr>
      <p:pic>
        <p:nvPicPr>
          <p:cNvPr id="3074" name="Picture 2" descr="热中风累了脱水女孩沙漠太阳热温度夏天天气-包图企业站">
            <a:extLst>
              <a:ext uri="{FF2B5EF4-FFF2-40B4-BE49-F238E27FC236}">
                <a16:creationId xmlns:a16="http://schemas.microsoft.com/office/drawing/2014/main" id="{C8921D8F-3D78-75C6-EC70-EE91D190E6B3}"/>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0279657" cy="685800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7338B47E-0B57-8E19-0038-71B953F6BC1E}"/>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Long-term trends in warming</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43323957-3BF9-FAC9-3AB4-EDEDCB85E996}"/>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1</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392043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p:cNvSpPr/>
          <p:nvPr/>
        </p:nvSpPr>
        <p:spPr>
          <a:xfrm>
            <a:off x="531681" y="287549"/>
            <a:ext cx="5851534" cy="366677"/>
          </a:xfrm>
          <a:prstGeom prst="rect">
            <a:avLst/>
          </a:prstGeom>
          <a:noFill/>
          <a:ln/>
        </p:spPr>
        <p:txBody>
          <a:bodyPr wrap="square" lIns="0" tIns="0" rIns="0" bIns="0" rtlCol="0" anchor="ctr"/>
          <a:lstStyle/>
          <a:p>
            <a:pPr>
              <a:lnSpc>
                <a:spcPct val="90000"/>
              </a:lnSpc>
            </a:pPr>
            <a:r>
              <a:rPr lang="en-GB" sz="2599" b="1">
                <a:solidFill>
                  <a:srgbClr val="2C5F5D"/>
                </a:solidFill>
                <a:latin typeface="Calibri"/>
                <a:ea typeface="Calibri"/>
                <a:cs typeface="Calibri"/>
              </a:rPr>
              <a:t>Long-term Temperature Trends: TREFHT</a:t>
            </a:r>
            <a:endParaRPr lang="en-GB" sz="1600">
              <a:latin typeface="Calibri"/>
              <a:ea typeface="Calibri"/>
              <a:cs typeface="Calibri"/>
            </a:endParaRPr>
          </a:p>
        </p:txBody>
      </p:sp>
      <p:sp>
        <p:nvSpPr>
          <p:cNvPr id="4" name="Text 2"/>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reveals significant warming trajectory</a:t>
            </a:r>
            <a:endParaRPr lang="en-GB" sz="1600">
              <a:latin typeface="Calibri"/>
              <a:ea typeface="Calibri"/>
              <a:cs typeface="Calibri"/>
            </a:endParaRPr>
          </a:p>
        </p:txBody>
      </p:sp>
      <p:sp>
        <p:nvSpPr>
          <p:cNvPr id="5" name="Shape 3"/>
          <p:cNvSpPr/>
          <p:nvPr/>
        </p:nvSpPr>
        <p:spPr>
          <a:xfrm>
            <a:off x="366677" y="1020902"/>
            <a:ext cx="6682683" cy="57568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p:cNvSpPr/>
          <p:nvPr/>
        </p:nvSpPr>
        <p:spPr>
          <a:xfrm>
            <a:off x="1779438" y="602449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p:cNvSpPr/>
          <p:nvPr/>
        </p:nvSpPr>
        <p:spPr>
          <a:xfrm>
            <a:off x="1825273" y="6097832"/>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p:cNvSpPr/>
          <p:nvPr/>
        </p:nvSpPr>
        <p:spPr>
          <a:xfrm>
            <a:off x="1806939" y="6281171"/>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0.922</a:t>
            </a:r>
            <a:endParaRPr lang="en-GB" sz="1600">
              <a:latin typeface="Calibri"/>
              <a:ea typeface="Calibri"/>
              <a:cs typeface="Calibri"/>
            </a:endParaRPr>
          </a:p>
        </p:txBody>
      </p:sp>
      <p:sp>
        <p:nvSpPr>
          <p:cNvPr id="11" name="Shape 8"/>
          <p:cNvSpPr/>
          <p:nvPr/>
        </p:nvSpPr>
        <p:spPr>
          <a:xfrm>
            <a:off x="3945982" y="602449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p:cNvSpPr/>
          <p:nvPr/>
        </p:nvSpPr>
        <p:spPr>
          <a:xfrm>
            <a:off x="3991817" y="6097832"/>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p:cNvSpPr/>
          <p:nvPr/>
        </p:nvSpPr>
        <p:spPr>
          <a:xfrm>
            <a:off x="3978066" y="6281171"/>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sp>
        <p:nvSpPr>
          <p:cNvPr id="17" name="Shape 14"/>
          <p:cNvSpPr/>
          <p:nvPr/>
        </p:nvSpPr>
        <p:spPr>
          <a:xfrm>
            <a:off x="7196317" y="1029694"/>
            <a:ext cx="4629293" cy="2878412"/>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p:cNvSpPr/>
          <p:nvPr/>
        </p:nvSpPr>
        <p:spPr>
          <a:xfrm>
            <a:off x="7365905" y="1222199"/>
            <a:ext cx="165005" cy="16500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p:cNvSpPr/>
          <p:nvPr/>
        </p:nvSpPr>
        <p:spPr>
          <a:xfrm>
            <a:off x="7553826" y="1176365"/>
            <a:ext cx="4207615" cy="256674"/>
          </a:xfrm>
          <a:prstGeom prst="rect">
            <a:avLst/>
          </a:prstGeom>
          <a:noFill/>
          <a:ln/>
        </p:spPr>
        <p:txBody>
          <a:bodyPr wrap="square" lIns="0" tIns="0" rIns="0" bIns="0" rtlCol="0" anchor="ctr"/>
          <a:lstStyle/>
          <a:p>
            <a:pPr>
              <a:lnSpc>
                <a:spcPct val="130000"/>
              </a:lnSpc>
            </a:pPr>
            <a:r>
              <a:rPr lang="en-GB" sz="1299" b="1">
                <a:solidFill>
                  <a:srgbClr val="FFFFFF"/>
                </a:solidFill>
                <a:latin typeface="Calibri"/>
                <a:ea typeface="Calibri"/>
                <a:cs typeface="Calibri"/>
              </a:rPr>
              <a:t>Key Findings</a:t>
            </a:r>
            <a:endParaRPr lang="en-GB" sz="1600">
              <a:latin typeface="Calibri"/>
              <a:ea typeface="Calibri"/>
              <a:cs typeface="Calibri"/>
            </a:endParaRPr>
          </a:p>
        </p:txBody>
      </p:sp>
      <p:sp>
        <p:nvSpPr>
          <p:cNvPr id="20" name="Shape 17"/>
          <p:cNvSpPr/>
          <p:nvPr/>
        </p:nvSpPr>
        <p:spPr>
          <a:xfrm>
            <a:off x="7342987" y="1506374"/>
            <a:ext cx="4335952" cy="770021"/>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a:lstStyle/>
          <a:p>
            <a:endParaRPr lang="en-GB"/>
          </a:p>
        </p:txBody>
      </p:sp>
      <p:sp>
        <p:nvSpPr>
          <p:cNvPr id="21" name="Text 18"/>
          <p:cNvSpPr/>
          <p:nvPr/>
        </p:nvSpPr>
        <p:spPr>
          <a:xfrm>
            <a:off x="7416323" y="1579709"/>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Warming Rate</a:t>
            </a:r>
            <a:endParaRPr lang="en-GB" sz="1600">
              <a:latin typeface="Calibri"/>
              <a:ea typeface="Calibri"/>
              <a:cs typeface="Calibri"/>
            </a:endParaRPr>
          </a:p>
        </p:txBody>
      </p:sp>
      <p:sp>
        <p:nvSpPr>
          <p:cNvPr id="22" name="Text 19"/>
          <p:cNvSpPr/>
          <p:nvPr/>
        </p:nvSpPr>
        <p:spPr>
          <a:xfrm>
            <a:off x="7416323" y="1799715"/>
            <a:ext cx="4262617" cy="403344"/>
          </a:xfrm>
          <a:prstGeom prst="rect">
            <a:avLst/>
          </a:prstGeom>
          <a:noFill/>
          <a:ln/>
        </p:spPr>
        <p:txBody>
          <a:bodyPr wrap="square" lIns="0" tIns="0" rIns="0" bIns="0" rtlCol="0" anchor="ctr"/>
          <a:lstStyle/>
          <a:p>
            <a:pPr>
              <a:lnSpc>
                <a:spcPct val="110000"/>
              </a:lnSpc>
            </a:pPr>
            <a:r>
              <a:rPr lang="en-GB" sz="1155" dirty="0">
                <a:solidFill>
                  <a:srgbClr val="FFFFFF"/>
                </a:solidFill>
                <a:latin typeface="Calibri"/>
                <a:ea typeface="Calibri"/>
                <a:cs typeface="Calibri"/>
              </a:rPr>
              <a:t>Consistent upward trajectory with </a:t>
            </a:r>
            <a:r>
              <a:rPr lang="en-GB" sz="1155" b="1" dirty="0">
                <a:solidFill>
                  <a:srgbClr val="FFFFFF"/>
                </a:solidFill>
                <a:latin typeface="Calibri"/>
                <a:ea typeface="Calibri"/>
                <a:cs typeface="Calibri"/>
              </a:rPr>
              <a:t>~0.04K/year</a:t>
            </a:r>
            <a:r>
              <a:rPr lang="en-GB" sz="1155" dirty="0">
                <a:solidFill>
                  <a:srgbClr val="FFFFFF"/>
                </a:solidFill>
                <a:latin typeface="Calibri"/>
                <a:ea typeface="Calibri"/>
                <a:cs typeface="Calibri"/>
              </a:rPr>
              <a:t> average warming rate</a:t>
            </a:r>
            <a:endParaRPr lang="en-GB" sz="1600" dirty="0">
              <a:latin typeface="Calibri"/>
              <a:ea typeface="Calibri"/>
              <a:cs typeface="Calibri"/>
            </a:endParaRPr>
          </a:p>
        </p:txBody>
      </p:sp>
      <p:sp>
        <p:nvSpPr>
          <p:cNvPr id="23" name="Shape 20"/>
          <p:cNvSpPr/>
          <p:nvPr/>
        </p:nvSpPr>
        <p:spPr>
          <a:xfrm>
            <a:off x="7342987" y="2349730"/>
            <a:ext cx="4335952" cy="568349"/>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a:lstStyle/>
          <a:p>
            <a:endParaRPr lang="en-GB"/>
          </a:p>
        </p:txBody>
      </p:sp>
      <p:sp>
        <p:nvSpPr>
          <p:cNvPr id="24" name="Text 21"/>
          <p:cNvSpPr/>
          <p:nvPr/>
        </p:nvSpPr>
        <p:spPr>
          <a:xfrm>
            <a:off x="7416323" y="2423066"/>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Total Warming</a:t>
            </a:r>
            <a:endParaRPr lang="en-GB" sz="1600">
              <a:latin typeface="Calibri"/>
              <a:ea typeface="Calibri"/>
              <a:cs typeface="Calibri"/>
            </a:endParaRPr>
          </a:p>
        </p:txBody>
      </p:sp>
      <p:sp>
        <p:nvSpPr>
          <p:cNvPr id="25" name="Text 22"/>
          <p:cNvSpPr/>
          <p:nvPr/>
        </p:nvSpPr>
        <p:spPr>
          <a:xfrm>
            <a:off x="7416323" y="2643072"/>
            <a:ext cx="4262617" cy="201672"/>
          </a:xfrm>
          <a:prstGeom prst="rect">
            <a:avLst/>
          </a:prstGeom>
          <a:noFill/>
          <a:ln/>
        </p:spPr>
        <p:txBody>
          <a:bodyPr wrap="square" lIns="0" tIns="0" rIns="0" bIns="0" rtlCol="0" anchor="ctr"/>
          <a:lstStyle/>
          <a:p>
            <a:pPr>
              <a:lnSpc>
                <a:spcPct val="110000"/>
              </a:lnSpc>
            </a:pPr>
            <a:r>
              <a:rPr lang="en-GB" sz="1155" dirty="0">
                <a:solidFill>
                  <a:srgbClr val="FFFFFF"/>
                </a:solidFill>
                <a:latin typeface="Calibri"/>
                <a:ea typeface="Calibri"/>
                <a:cs typeface="Calibri"/>
              </a:rPr>
              <a:t>Projected increase of </a:t>
            </a:r>
            <a:r>
              <a:rPr lang="en-GB" sz="1155" b="1" dirty="0">
                <a:solidFill>
                  <a:srgbClr val="FFFFFF"/>
                </a:solidFill>
                <a:latin typeface="Calibri"/>
                <a:ea typeface="Calibri"/>
                <a:cs typeface="Calibri"/>
              </a:rPr>
              <a:t>~3.0K</a:t>
            </a:r>
            <a:r>
              <a:rPr lang="en-GB" sz="1155" dirty="0">
                <a:solidFill>
                  <a:srgbClr val="FFFFFF"/>
                </a:solidFill>
                <a:latin typeface="Calibri"/>
                <a:ea typeface="Calibri"/>
                <a:cs typeface="Calibri"/>
              </a:rPr>
              <a:t> from 2006 to 2080</a:t>
            </a:r>
            <a:endParaRPr lang="en-GB" sz="1600" dirty="0">
              <a:latin typeface="Calibri"/>
              <a:ea typeface="Calibri"/>
              <a:cs typeface="Calibri"/>
            </a:endParaRPr>
          </a:p>
        </p:txBody>
      </p:sp>
      <p:sp>
        <p:nvSpPr>
          <p:cNvPr id="26" name="Shape 23"/>
          <p:cNvSpPr/>
          <p:nvPr/>
        </p:nvSpPr>
        <p:spPr>
          <a:xfrm>
            <a:off x="7342987" y="2991414"/>
            <a:ext cx="4335952" cy="770021"/>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a:lstStyle/>
          <a:p>
            <a:endParaRPr lang="en-GB"/>
          </a:p>
        </p:txBody>
      </p:sp>
      <p:sp>
        <p:nvSpPr>
          <p:cNvPr id="27" name="Text 24"/>
          <p:cNvSpPr/>
          <p:nvPr/>
        </p:nvSpPr>
        <p:spPr>
          <a:xfrm>
            <a:off x="7416323" y="3064750"/>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Variability</a:t>
            </a:r>
            <a:endParaRPr lang="en-GB" sz="1600">
              <a:latin typeface="Calibri"/>
              <a:ea typeface="Calibri"/>
              <a:cs typeface="Calibri"/>
            </a:endParaRPr>
          </a:p>
        </p:txBody>
      </p:sp>
      <p:sp>
        <p:nvSpPr>
          <p:cNvPr id="28" name="Text 25"/>
          <p:cNvSpPr/>
          <p:nvPr/>
        </p:nvSpPr>
        <p:spPr>
          <a:xfrm>
            <a:off x="7416323" y="3284756"/>
            <a:ext cx="4262617" cy="403344"/>
          </a:xfrm>
          <a:prstGeom prst="rect">
            <a:avLst/>
          </a:prstGeom>
          <a:noFill/>
          <a:ln/>
        </p:spPr>
        <p:txBody>
          <a:bodyPr wrap="square" lIns="0" tIns="0" rIns="0" bIns="0" rtlCol="0" anchor="ctr"/>
          <a:lstStyle/>
          <a:p>
            <a:pPr>
              <a:lnSpc>
                <a:spcPct val="110000"/>
              </a:lnSpc>
            </a:pPr>
            <a:r>
              <a:rPr lang="en-GB" sz="1155">
                <a:solidFill>
                  <a:srgbClr val="FFFFFF"/>
                </a:solidFill>
                <a:latin typeface="Calibri"/>
                <a:ea typeface="Calibri"/>
                <a:cs typeface="Calibri"/>
              </a:rPr>
              <a:t>Year-to-year temperature fluctuations increase in later periods</a:t>
            </a:r>
            <a:endParaRPr lang="en-GB" sz="1600">
              <a:latin typeface="Calibri"/>
              <a:ea typeface="Calibri"/>
              <a:cs typeface="Calibri"/>
            </a:endParaRPr>
          </a:p>
        </p:txBody>
      </p:sp>
      <p:sp>
        <p:nvSpPr>
          <p:cNvPr id="29" name="Shape 26"/>
          <p:cNvSpPr/>
          <p:nvPr/>
        </p:nvSpPr>
        <p:spPr>
          <a:xfrm>
            <a:off x="7196317" y="4018109"/>
            <a:ext cx="4629293" cy="1906719"/>
          </a:xfrm>
          <a:custGeom>
            <a:avLst/>
            <a:gdLst/>
            <a:ahLst/>
            <a:cxnLst/>
            <a:rect l="l" t="t" r="r" b="b"/>
            <a:pathLst>
              <a:path w="4629293" h="1906719">
                <a:moveTo>
                  <a:pt x="109999" y="0"/>
                </a:moveTo>
                <a:lnTo>
                  <a:pt x="4519295" y="0"/>
                </a:lnTo>
                <a:cubicBezTo>
                  <a:pt x="4580045" y="0"/>
                  <a:pt x="4629293" y="49248"/>
                  <a:pt x="4629293" y="109999"/>
                </a:cubicBezTo>
                <a:lnTo>
                  <a:pt x="4629293" y="1796720"/>
                </a:lnTo>
                <a:cubicBezTo>
                  <a:pt x="4629293" y="1857471"/>
                  <a:pt x="4580045" y="1906719"/>
                  <a:pt x="4519295" y="1906719"/>
                </a:cubicBezTo>
                <a:lnTo>
                  <a:pt x="109999" y="1906719"/>
                </a:lnTo>
                <a:cubicBezTo>
                  <a:pt x="49248" y="1906719"/>
                  <a:pt x="0" y="1857471"/>
                  <a:pt x="0" y="1796720"/>
                </a:cubicBezTo>
                <a:lnTo>
                  <a:pt x="0" y="109999"/>
                </a:lnTo>
                <a:cubicBezTo>
                  <a:pt x="0" y="49248"/>
                  <a:pt x="49248" y="0"/>
                  <a:pt x="109999"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30" name="Shape 27"/>
          <p:cNvSpPr/>
          <p:nvPr/>
        </p:nvSpPr>
        <p:spPr>
          <a:xfrm>
            <a:off x="7388822" y="4201447"/>
            <a:ext cx="91669" cy="146671"/>
          </a:xfrm>
          <a:custGeom>
            <a:avLst/>
            <a:gdLst/>
            <a:ahLst/>
            <a:cxnLst/>
            <a:rect l="l" t="t" r="r" b="b"/>
            <a:pathLst>
              <a:path w="91669" h="146671">
                <a:moveTo>
                  <a:pt x="45835" y="0"/>
                </a:moveTo>
                <a:cubicBezTo>
                  <a:pt x="30652" y="0"/>
                  <a:pt x="18334" y="12318"/>
                  <a:pt x="18334" y="27501"/>
                </a:cubicBezTo>
                <a:lnTo>
                  <a:pt x="18334" y="74682"/>
                </a:lnTo>
                <a:cubicBezTo>
                  <a:pt x="9883" y="82216"/>
                  <a:pt x="4583" y="93216"/>
                  <a:pt x="4583" y="105420"/>
                </a:cubicBezTo>
                <a:cubicBezTo>
                  <a:pt x="4583" y="128194"/>
                  <a:pt x="23061" y="146671"/>
                  <a:pt x="45835" y="146671"/>
                </a:cubicBezTo>
                <a:cubicBezTo>
                  <a:pt x="68609" y="146671"/>
                  <a:pt x="87086" y="128194"/>
                  <a:pt x="87086" y="105420"/>
                </a:cubicBezTo>
                <a:cubicBezTo>
                  <a:pt x="87086" y="93216"/>
                  <a:pt x="81786" y="82216"/>
                  <a:pt x="73335" y="74682"/>
                </a:cubicBezTo>
                <a:lnTo>
                  <a:pt x="73335" y="27501"/>
                </a:lnTo>
                <a:cubicBezTo>
                  <a:pt x="73335" y="12318"/>
                  <a:pt x="61017" y="0"/>
                  <a:pt x="45835" y="0"/>
                </a:cubicBezTo>
                <a:close/>
                <a:moveTo>
                  <a:pt x="64168" y="105420"/>
                </a:moveTo>
                <a:cubicBezTo>
                  <a:pt x="64168" y="115532"/>
                  <a:pt x="55947" y="123753"/>
                  <a:pt x="45835" y="123753"/>
                </a:cubicBezTo>
                <a:cubicBezTo>
                  <a:pt x="35722" y="123753"/>
                  <a:pt x="27501" y="115532"/>
                  <a:pt x="27501" y="105420"/>
                </a:cubicBezTo>
                <a:cubicBezTo>
                  <a:pt x="27501" y="97714"/>
                  <a:pt x="32227" y="91125"/>
                  <a:pt x="38959" y="88432"/>
                </a:cubicBezTo>
                <a:lnTo>
                  <a:pt x="38959" y="61877"/>
                </a:lnTo>
                <a:cubicBezTo>
                  <a:pt x="38959" y="58067"/>
                  <a:pt x="42025" y="55002"/>
                  <a:pt x="45835" y="55002"/>
                </a:cubicBezTo>
                <a:cubicBezTo>
                  <a:pt x="49645" y="55002"/>
                  <a:pt x="52710" y="58067"/>
                  <a:pt x="52710" y="61877"/>
                </a:cubicBezTo>
                <a:lnTo>
                  <a:pt x="52710" y="88432"/>
                </a:lnTo>
                <a:cubicBezTo>
                  <a:pt x="59442" y="91154"/>
                  <a:pt x="64168" y="97742"/>
                  <a:pt x="64168" y="105420"/>
                </a:cubicBezTo>
                <a:close/>
              </a:path>
            </a:pathLst>
          </a:custGeom>
          <a:solidFill>
            <a:srgbClr val="B87B5C"/>
          </a:solidFill>
          <a:ln/>
        </p:spPr>
        <p:txBody>
          <a:bodyPr/>
          <a:lstStyle/>
          <a:p>
            <a:endParaRPr lang="en-GB"/>
          </a:p>
        </p:txBody>
      </p:sp>
      <p:sp>
        <p:nvSpPr>
          <p:cNvPr id="31" name="Text 28"/>
          <p:cNvSpPr/>
          <p:nvPr/>
        </p:nvSpPr>
        <p:spPr>
          <a:xfrm>
            <a:off x="7526326" y="4164780"/>
            <a:ext cx="4225949"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Temperature Range</a:t>
            </a:r>
            <a:endParaRPr lang="en-GB" sz="1600">
              <a:latin typeface="Calibri"/>
              <a:ea typeface="Calibri"/>
              <a:cs typeface="Calibri"/>
            </a:endParaRPr>
          </a:p>
        </p:txBody>
      </p:sp>
      <p:sp>
        <p:nvSpPr>
          <p:cNvPr id="32" name="Shape 29"/>
          <p:cNvSpPr/>
          <p:nvPr/>
        </p:nvSpPr>
        <p:spPr>
          <a:xfrm>
            <a:off x="7342987" y="4458121"/>
            <a:ext cx="4335952" cy="366677"/>
          </a:xfrm>
          <a:custGeom>
            <a:avLst/>
            <a:gdLst/>
            <a:ahLst/>
            <a:cxnLst/>
            <a:rect l="l" t="t" r="r" b="b"/>
            <a:pathLst>
              <a:path w="4335952" h="366677">
                <a:moveTo>
                  <a:pt x="36668" y="0"/>
                </a:moveTo>
                <a:lnTo>
                  <a:pt x="4299284" y="0"/>
                </a:lnTo>
                <a:cubicBezTo>
                  <a:pt x="4319535" y="0"/>
                  <a:pt x="4335952" y="16417"/>
                  <a:pt x="4335952" y="36668"/>
                </a:cubicBezTo>
                <a:lnTo>
                  <a:pt x="4335952" y="330009"/>
                </a:lnTo>
                <a:cubicBezTo>
                  <a:pt x="4335952" y="350260"/>
                  <a:pt x="4319535" y="366677"/>
                  <a:pt x="4299284" y="366677"/>
                </a:cubicBezTo>
                <a:lnTo>
                  <a:pt x="36668" y="366677"/>
                </a:lnTo>
                <a:cubicBezTo>
                  <a:pt x="16430" y="366677"/>
                  <a:pt x="0" y="350246"/>
                  <a:pt x="0" y="330009"/>
                </a:cubicBezTo>
                <a:lnTo>
                  <a:pt x="0" y="36668"/>
                </a:lnTo>
                <a:cubicBezTo>
                  <a:pt x="0" y="16430"/>
                  <a:pt x="16430" y="0"/>
                  <a:pt x="36668" y="0"/>
                </a:cubicBezTo>
                <a:close/>
              </a:path>
            </a:pathLst>
          </a:custGeom>
          <a:solidFill>
            <a:srgbClr val="F5F5F3"/>
          </a:solidFill>
          <a:ln/>
        </p:spPr>
        <p:txBody>
          <a:bodyPr/>
          <a:lstStyle/>
          <a:p>
            <a:endParaRPr lang="en-GB"/>
          </a:p>
        </p:txBody>
      </p:sp>
      <p:sp>
        <p:nvSpPr>
          <p:cNvPr id="33" name="Text 30"/>
          <p:cNvSpPr/>
          <p:nvPr/>
        </p:nvSpPr>
        <p:spPr>
          <a:xfrm>
            <a:off x="7416323" y="4549790"/>
            <a:ext cx="1081696" cy="183338"/>
          </a:xfrm>
          <a:prstGeom prst="rect">
            <a:avLst/>
          </a:prstGeom>
          <a:noFill/>
          <a:ln/>
        </p:spPr>
        <p:txBody>
          <a:bodyPr wrap="square" lIns="0" tIns="0" rIns="0" bIns="0" rtlCol="0" anchor="ctr"/>
          <a:lstStyle/>
          <a:p>
            <a:pPr>
              <a:lnSpc>
                <a:spcPct val="120000"/>
              </a:lnSpc>
            </a:pPr>
            <a:r>
              <a:rPr lang="en-GB" sz="1011">
                <a:solidFill>
                  <a:srgbClr val="5A7A79"/>
                </a:solidFill>
                <a:latin typeface="Calibri"/>
                <a:ea typeface="Calibri"/>
                <a:cs typeface="Calibri"/>
              </a:rPr>
              <a:t>2006-2010 Mean</a:t>
            </a:r>
            <a:endParaRPr lang="en-GB" sz="1600">
              <a:latin typeface="Calibri"/>
              <a:ea typeface="Calibri"/>
              <a:cs typeface="Calibri"/>
            </a:endParaRPr>
          </a:p>
        </p:txBody>
      </p:sp>
      <p:sp>
        <p:nvSpPr>
          <p:cNvPr id="34" name="Text 31"/>
          <p:cNvSpPr/>
          <p:nvPr/>
        </p:nvSpPr>
        <p:spPr>
          <a:xfrm>
            <a:off x="11080440" y="4531456"/>
            <a:ext cx="595850"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283.5 K</a:t>
            </a:r>
            <a:endParaRPr lang="en-GB" sz="1600">
              <a:latin typeface="Calibri"/>
              <a:ea typeface="Calibri"/>
              <a:cs typeface="Calibri"/>
            </a:endParaRPr>
          </a:p>
        </p:txBody>
      </p:sp>
      <p:sp>
        <p:nvSpPr>
          <p:cNvPr id="35" name="Shape 32"/>
          <p:cNvSpPr/>
          <p:nvPr/>
        </p:nvSpPr>
        <p:spPr>
          <a:xfrm>
            <a:off x="7342987" y="4898133"/>
            <a:ext cx="4335952" cy="366677"/>
          </a:xfrm>
          <a:custGeom>
            <a:avLst/>
            <a:gdLst/>
            <a:ahLst/>
            <a:cxnLst/>
            <a:rect l="l" t="t" r="r" b="b"/>
            <a:pathLst>
              <a:path w="4335952" h="366677">
                <a:moveTo>
                  <a:pt x="36668" y="0"/>
                </a:moveTo>
                <a:lnTo>
                  <a:pt x="4299284" y="0"/>
                </a:lnTo>
                <a:cubicBezTo>
                  <a:pt x="4319535" y="0"/>
                  <a:pt x="4335952" y="16417"/>
                  <a:pt x="4335952" y="36668"/>
                </a:cubicBezTo>
                <a:lnTo>
                  <a:pt x="4335952" y="330009"/>
                </a:lnTo>
                <a:cubicBezTo>
                  <a:pt x="4335952" y="350260"/>
                  <a:pt x="4319535" y="366677"/>
                  <a:pt x="4299284" y="366677"/>
                </a:cubicBezTo>
                <a:lnTo>
                  <a:pt x="36668" y="366677"/>
                </a:lnTo>
                <a:cubicBezTo>
                  <a:pt x="16430" y="366677"/>
                  <a:pt x="0" y="350246"/>
                  <a:pt x="0" y="330009"/>
                </a:cubicBezTo>
                <a:lnTo>
                  <a:pt x="0" y="36668"/>
                </a:lnTo>
                <a:cubicBezTo>
                  <a:pt x="0" y="16430"/>
                  <a:pt x="16430" y="0"/>
                  <a:pt x="36668" y="0"/>
                </a:cubicBezTo>
                <a:close/>
              </a:path>
            </a:pathLst>
          </a:custGeom>
          <a:solidFill>
            <a:srgbClr val="F5F5F3"/>
          </a:solidFill>
          <a:ln/>
        </p:spPr>
        <p:txBody>
          <a:bodyPr/>
          <a:lstStyle/>
          <a:p>
            <a:endParaRPr lang="en-GB"/>
          </a:p>
        </p:txBody>
      </p:sp>
      <p:sp>
        <p:nvSpPr>
          <p:cNvPr id="36" name="Text 33"/>
          <p:cNvSpPr/>
          <p:nvPr/>
        </p:nvSpPr>
        <p:spPr>
          <a:xfrm>
            <a:off x="7416323" y="4989802"/>
            <a:ext cx="1090863" cy="183338"/>
          </a:xfrm>
          <a:prstGeom prst="rect">
            <a:avLst/>
          </a:prstGeom>
          <a:noFill/>
          <a:ln/>
        </p:spPr>
        <p:txBody>
          <a:bodyPr wrap="square" lIns="0" tIns="0" rIns="0" bIns="0" rtlCol="0" anchor="ctr"/>
          <a:lstStyle/>
          <a:p>
            <a:pPr>
              <a:lnSpc>
                <a:spcPct val="120000"/>
              </a:lnSpc>
            </a:pPr>
            <a:r>
              <a:rPr lang="en-GB" sz="1011">
                <a:solidFill>
                  <a:srgbClr val="5A7A79"/>
                </a:solidFill>
                <a:latin typeface="Calibri"/>
                <a:ea typeface="Calibri"/>
                <a:cs typeface="Calibri"/>
              </a:rPr>
              <a:t>2076-2080 Mean</a:t>
            </a:r>
            <a:endParaRPr lang="en-GB" sz="1600">
              <a:latin typeface="Calibri"/>
              <a:ea typeface="Calibri"/>
              <a:cs typeface="Calibri"/>
            </a:endParaRPr>
          </a:p>
        </p:txBody>
      </p:sp>
      <p:sp>
        <p:nvSpPr>
          <p:cNvPr id="37" name="Text 34"/>
          <p:cNvSpPr/>
          <p:nvPr/>
        </p:nvSpPr>
        <p:spPr>
          <a:xfrm>
            <a:off x="11078578" y="4971469"/>
            <a:ext cx="595850"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286.5 K</a:t>
            </a:r>
            <a:endParaRPr lang="en-GB" sz="1600">
              <a:latin typeface="Calibri"/>
              <a:ea typeface="Calibri"/>
              <a:cs typeface="Calibri"/>
            </a:endParaRPr>
          </a:p>
        </p:txBody>
      </p:sp>
      <p:sp>
        <p:nvSpPr>
          <p:cNvPr id="38" name="Shape 35"/>
          <p:cNvSpPr/>
          <p:nvPr/>
        </p:nvSpPr>
        <p:spPr>
          <a:xfrm>
            <a:off x="7352154" y="5347312"/>
            <a:ext cx="4317618" cy="421678"/>
          </a:xfrm>
          <a:custGeom>
            <a:avLst/>
            <a:gdLst/>
            <a:ahLst/>
            <a:cxnLst/>
            <a:rect l="l" t="t" r="r" b="b"/>
            <a:pathLst>
              <a:path w="4317618" h="421678">
                <a:moveTo>
                  <a:pt x="36669" y="0"/>
                </a:moveTo>
                <a:lnTo>
                  <a:pt x="4280949" y="0"/>
                </a:lnTo>
                <a:cubicBezTo>
                  <a:pt x="4301201" y="0"/>
                  <a:pt x="4317618" y="16417"/>
                  <a:pt x="4317618" y="36669"/>
                </a:cubicBezTo>
                <a:lnTo>
                  <a:pt x="4317618" y="385009"/>
                </a:lnTo>
                <a:cubicBezTo>
                  <a:pt x="4317618" y="405261"/>
                  <a:pt x="4301201" y="421678"/>
                  <a:pt x="4280949" y="421678"/>
                </a:cubicBezTo>
                <a:lnTo>
                  <a:pt x="36669" y="421678"/>
                </a:lnTo>
                <a:cubicBezTo>
                  <a:pt x="16417" y="421678"/>
                  <a:pt x="0" y="405261"/>
                  <a:pt x="0" y="385009"/>
                </a:cubicBezTo>
                <a:lnTo>
                  <a:pt x="0" y="36669"/>
                </a:lnTo>
                <a:cubicBezTo>
                  <a:pt x="0" y="16431"/>
                  <a:pt x="16431" y="0"/>
                  <a:pt x="36669" y="0"/>
                </a:cubicBezTo>
                <a:close/>
              </a:path>
            </a:pathLst>
          </a:custGeom>
          <a:solidFill>
            <a:srgbClr val="B87B5C">
              <a:alpha val="10196"/>
            </a:srgbClr>
          </a:solidFill>
          <a:ln w="25400">
            <a:solidFill>
              <a:srgbClr val="B87B5C"/>
            </a:solidFill>
            <a:prstDash val="solid"/>
          </a:ln>
        </p:spPr>
        <p:txBody>
          <a:bodyPr/>
          <a:lstStyle/>
          <a:p>
            <a:endParaRPr lang="en-GB"/>
          </a:p>
        </p:txBody>
      </p:sp>
      <p:sp>
        <p:nvSpPr>
          <p:cNvPr id="39" name="Text 36"/>
          <p:cNvSpPr/>
          <p:nvPr/>
        </p:nvSpPr>
        <p:spPr>
          <a:xfrm>
            <a:off x="7434656" y="5466482"/>
            <a:ext cx="889191" cy="183338"/>
          </a:xfrm>
          <a:prstGeom prst="rect">
            <a:avLst/>
          </a:prstGeom>
          <a:noFill/>
          <a:ln/>
        </p:spPr>
        <p:txBody>
          <a:bodyPr wrap="square" lIns="0" tIns="0" rIns="0" bIns="0" rtlCol="0" anchor="ctr"/>
          <a:lstStyle/>
          <a:p>
            <a:pPr>
              <a:lnSpc>
                <a:spcPct val="120000"/>
              </a:lnSpc>
            </a:pPr>
            <a:r>
              <a:rPr lang="en-GB" sz="1011" b="1">
                <a:solidFill>
                  <a:srgbClr val="2C5F5D"/>
                </a:solidFill>
                <a:latin typeface="Calibri"/>
                <a:ea typeface="Calibri"/>
                <a:cs typeface="Calibri"/>
              </a:rPr>
              <a:t>Total Increase</a:t>
            </a:r>
            <a:endParaRPr lang="en-GB" sz="1600">
              <a:latin typeface="Calibri"/>
              <a:ea typeface="Calibri"/>
              <a:cs typeface="Calibri"/>
            </a:endParaRPr>
          </a:p>
        </p:txBody>
      </p:sp>
      <p:sp>
        <p:nvSpPr>
          <p:cNvPr id="40" name="Text 37"/>
          <p:cNvSpPr/>
          <p:nvPr/>
        </p:nvSpPr>
        <p:spPr>
          <a:xfrm>
            <a:off x="11088031" y="5429814"/>
            <a:ext cx="577516" cy="256674"/>
          </a:xfrm>
          <a:prstGeom prst="rect">
            <a:avLst/>
          </a:prstGeom>
          <a:noFill/>
          <a:ln/>
        </p:spPr>
        <p:txBody>
          <a:bodyPr wrap="square" lIns="0" tIns="0" rIns="0" bIns="0" rtlCol="0" anchor="ctr"/>
          <a:lstStyle/>
          <a:p>
            <a:pPr>
              <a:lnSpc>
                <a:spcPct val="130000"/>
              </a:lnSpc>
            </a:pPr>
            <a:r>
              <a:rPr lang="en-GB" sz="1299" b="1">
                <a:solidFill>
                  <a:srgbClr val="B87B5C"/>
                </a:solidFill>
                <a:latin typeface="Calibri"/>
                <a:ea typeface="Calibri"/>
                <a:cs typeface="Calibri"/>
              </a:rPr>
              <a:t>+3.0 K</a:t>
            </a:r>
            <a:endParaRPr lang="en-GB" sz="1600">
              <a:latin typeface="Calibri"/>
              <a:ea typeface="Calibri"/>
              <a:cs typeface="Calibri"/>
            </a:endParaRPr>
          </a:p>
        </p:txBody>
      </p:sp>
      <p:sp>
        <p:nvSpPr>
          <p:cNvPr id="41" name="Shape 38"/>
          <p:cNvSpPr/>
          <p:nvPr/>
        </p:nvSpPr>
        <p:spPr>
          <a:xfrm>
            <a:off x="7196317" y="6034831"/>
            <a:ext cx="4629293" cy="751687"/>
          </a:xfrm>
          <a:custGeom>
            <a:avLst/>
            <a:gdLst/>
            <a:ahLst/>
            <a:cxnLst/>
            <a:rect l="l" t="t" r="r" b="b"/>
            <a:pathLst>
              <a:path w="4629293" h="751687">
                <a:moveTo>
                  <a:pt x="110002" y="0"/>
                </a:moveTo>
                <a:lnTo>
                  <a:pt x="4519291" y="0"/>
                </a:lnTo>
                <a:cubicBezTo>
                  <a:pt x="4580044" y="0"/>
                  <a:pt x="4629293" y="49250"/>
                  <a:pt x="4629293" y="110002"/>
                </a:cubicBezTo>
                <a:lnTo>
                  <a:pt x="4629293" y="641685"/>
                </a:lnTo>
                <a:cubicBezTo>
                  <a:pt x="4629293" y="702438"/>
                  <a:pt x="4580044" y="751687"/>
                  <a:pt x="4519291" y="751687"/>
                </a:cubicBezTo>
                <a:lnTo>
                  <a:pt x="110002" y="751687"/>
                </a:lnTo>
                <a:cubicBezTo>
                  <a:pt x="49250" y="751687"/>
                  <a:pt x="0" y="702438"/>
                  <a:pt x="0" y="641685"/>
                </a:cubicBezTo>
                <a:lnTo>
                  <a:pt x="0" y="110002"/>
                </a:lnTo>
                <a:cubicBezTo>
                  <a:pt x="0" y="49250"/>
                  <a:pt x="49250" y="0"/>
                  <a:pt x="110002"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42" name="Shape 39"/>
          <p:cNvSpPr/>
          <p:nvPr/>
        </p:nvSpPr>
        <p:spPr>
          <a:xfrm>
            <a:off x="7324653" y="6172335"/>
            <a:ext cx="128337" cy="128337"/>
          </a:xfrm>
          <a:custGeom>
            <a:avLst/>
            <a:gdLst/>
            <a:ahLst/>
            <a:cxnLst/>
            <a:rect l="l" t="t" r="r" b="b"/>
            <a:pathLst>
              <a:path w="128337" h="128337">
                <a:moveTo>
                  <a:pt x="64168" y="128337"/>
                </a:moveTo>
                <a:cubicBezTo>
                  <a:pt x="99584" y="128337"/>
                  <a:pt x="128337" y="99584"/>
                  <a:pt x="128337" y="64168"/>
                </a:cubicBezTo>
                <a:cubicBezTo>
                  <a:pt x="128337" y="28753"/>
                  <a:pt x="99584" y="0"/>
                  <a:pt x="64168" y="0"/>
                </a:cubicBezTo>
                <a:cubicBezTo>
                  <a:pt x="28753" y="0"/>
                  <a:pt x="0" y="28753"/>
                  <a:pt x="0" y="64168"/>
                </a:cubicBezTo>
                <a:cubicBezTo>
                  <a:pt x="0" y="99584"/>
                  <a:pt x="28753" y="128337"/>
                  <a:pt x="64168" y="128337"/>
                </a:cubicBezTo>
                <a:close/>
                <a:moveTo>
                  <a:pt x="56147" y="40105"/>
                </a:moveTo>
                <a:cubicBezTo>
                  <a:pt x="56147" y="35678"/>
                  <a:pt x="59741" y="32084"/>
                  <a:pt x="64168" y="32084"/>
                </a:cubicBezTo>
                <a:cubicBezTo>
                  <a:pt x="68595" y="32084"/>
                  <a:pt x="72189" y="35678"/>
                  <a:pt x="72189" y="40105"/>
                </a:cubicBezTo>
                <a:cubicBezTo>
                  <a:pt x="72189" y="44532"/>
                  <a:pt x="68595" y="48126"/>
                  <a:pt x="64168" y="48126"/>
                </a:cubicBezTo>
                <a:cubicBezTo>
                  <a:pt x="59741" y="48126"/>
                  <a:pt x="56147" y="44532"/>
                  <a:pt x="56147" y="40105"/>
                </a:cubicBezTo>
                <a:close/>
                <a:moveTo>
                  <a:pt x="54142" y="56147"/>
                </a:moveTo>
                <a:lnTo>
                  <a:pt x="66174" y="56147"/>
                </a:lnTo>
                <a:cubicBezTo>
                  <a:pt x="69507" y="56147"/>
                  <a:pt x="72189" y="58829"/>
                  <a:pt x="72189" y="62163"/>
                </a:cubicBezTo>
                <a:lnTo>
                  <a:pt x="72189" y="84221"/>
                </a:lnTo>
                <a:lnTo>
                  <a:pt x="74195" y="84221"/>
                </a:lnTo>
                <a:cubicBezTo>
                  <a:pt x="77528" y="84221"/>
                  <a:pt x="80211" y="86903"/>
                  <a:pt x="80211" y="90237"/>
                </a:cubicBezTo>
                <a:cubicBezTo>
                  <a:pt x="80211" y="93571"/>
                  <a:pt x="77528" y="96253"/>
                  <a:pt x="74195" y="96253"/>
                </a:cubicBezTo>
                <a:lnTo>
                  <a:pt x="54142" y="96253"/>
                </a:lnTo>
                <a:cubicBezTo>
                  <a:pt x="50808" y="96253"/>
                  <a:pt x="48126" y="93571"/>
                  <a:pt x="48126" y="90237"/>
                </a:cubicBezTo>
                <a:cubicBezTo>
                  <a:pt x="48126" y="86903"/>
                  <a:pt x="50808" y="84221"/>
                  <a:pt x="54142" y="84221"/>
                </a:cubicBezTo>
                <a:lnTo>
                  <a:pt x="60158" y="84221"/>
                </a:lnTo>
                <a:lnTo>
                  <a:pt x="60158" y="68179"/>
                </a:lnTo>
                <a:lnTo>
                  <a:pt x="54142" y="68179"/>
                </a:lnTo>
                <a:cubicBezTo>
                  <a:pt x="50808" y="68179"/>
                  <a:pt x="48126" y="65497"/>
                  <a:pt x="48126" y="62163"/>
                </a:cubicBezTo>
                <a:cubicBezTo>
                  <a:pt x="48126" y="58829"/>
                  <a:pt x="50808" y="56147"/>
                  <a:pt x="54142" y="56147"/>
                </a:cubicBezTo>
                <a:close/>
              </a:path>
            </a:pathLst>
          </a:custGeom>
          <a:solidFill>
            <a:srgbClr val="B87B5C"/>
          </a:solidFill>
          <a:ln/>
        </p:spPr>
        <p:txBody>
          <a:bodyPr/>
          <a:lstStyle/>
          <a:p>
            <a:endParaRPr lang="en-GB"/>
          </a:p>
        </p:txBody>
      </p:sp>
      <p:sp>
        <p:nvSpPr>
          <p:cNvPr id="43" name="Text 40"/>
          <p:cNvSpPr/>
          <p:nvPr/>
        </p:nvSpPr>
        <p:spPr>
          <a:xfrm>
            <a:off x="7524258" y="6144834"/>
            <a:ext cx="4255517" cy="531681"/>
          </a:xfrm>
          <a:prstGeom prst="rect">
            <a:avLst/>
          </a:prstGeom>
          <a:noFill/>
          <a:ln/>
        </p:spPr>
        <p:txBody>
          <a:bodyPr wrap="square" lIns="0" tIns="0" rIns="0" bIns="0" rtlCol="0" anchor="ctr"/>
          <a:lstStyle/>
          <a:p>
            <a:pPr>
              <a:lnSpc>
                <a:spcPct val="110000"/>
              </a:lnSpc>
            </a:pPr>
            <a:r>
              <a:rPr lang="en-GB" sz="1011" b="1" dirty="0">
                <a:solidFill>
                  <a:srgbClr val="5A7A79"/>
                </a:solidFill>
                <a:latin typeface="Calibri"/>
                <a:ea typeface="Calibri"/>
                <a:cs typeface="Calibri"/>
              </a:rPr>
              <a:t>Statistical Note:</a:t>
            </a:r>
            <a:r>
              <a:rPr lang="en-GB" sz="1011" dirty="0">
                <a:solidFill>
                  <a:srgbClr val="5A7A79"/>
                </a:solidFill>
                <a:latin typeface="Calibri"/>
                <a:ea typeface="Calibri"/>
                <a:cs typeface="Calibri"/>
              </a:rPr>
              <a:t> High Pearson correlation (r=0.922) indicates strong linear relationship between time and temperature, validating the warming trend.</a:t>
            </a:r>
            <a:endParaRPr lang="en-GB" sz="1600" dirty="0">
              <a:latin typeface="Calibri"/>
              <a:ea typeface="Calibri"/>
              <a:cs typeface="Calibri"/>
            </a:endParaRPr>
          </a:p>
        </p:txBody>
      </p:sp>
      <p:pic>
        <p:nvPicPr>
          <p:cNvPr id="45" name="图片 44" descr="图表, 散点图&#10;&#10;AI 生成的内容可能不正确。">
            <a:extLst>
              <a:ext uri="{FF2B5EF4-FFF2-40B4-BE49-F238E27FC236}">
                <a16:creationId xmlns:a16="http://schemas.microsoft.com/office/drawing/2014/main" id="{44DDF475-CDD7-3258-64DD-A348C0341B2A}"/>
              </a:ext>
            </a:extLst>
          </p:cNvPr>
          <p:cNvPicPr>
            <a:picLocks noChangeAspect="1"/>
          </p:cNvPicPr>
          <p:nvPr/>
        </p:nvPicPr>
        <p:blipFill>
          <a:blip r:embed="rId3"/>
          <a:stretch>
            <a:fillRect/>
          </a:stretch>
        </p:blipFill>
        <p:spPr>
          <a:xfrm>
            <a:off x="731418" y="1230310"/>
            <a:ext cx="5824120" cy="46362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9673F489-C5C3-9517-FCA3-5F60C92A3C1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867FD46-A036-A8A2-E0AD-2BA494ACFBF4}"/>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A78A6306-18C5-FE12-0F63-AF6129A37139}"/>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4D182FC8-BC3C-4408-E561-B986B97A76B6}"/>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further reveals these rising temperatures are strongly correlated with rising urban temperature maximums too.</a:t>
            </a:r>
            <a:endParaRPr lang="en-GB" sz="1600">
              <a:latin typeface="Calibri"/>
              <a:ea typeface="Calibri"/>
              <a:cs typeface="Calibri"/>
            </a:endParaRPr>
          </a:p>
        </p:txBody>
      </p:sp>
      <p:grpSp>
        <p:nvGrpSpPr>
          <p:cNvPr id="16" name="组合 15">
            <a:extLst>
              <a:ext uri="{FF2B5EF4-FFF2-40B4-BE49-F238E27FC236}">
                <a16:creationId xmlns:a16="http://schemas.microsoft.com/office/drawing/2014/main" id="{D09CE89E-D9BD-5CA8-819B-2B7818E06E26}"/>
              </a:ext>
            </a:extLst>
          </p:cNvPr>
          <p:cNvGrpSpPr/>
          <p:nvPr/>
        </p:nvGrpSpPr>
        <p:grpSpPr>
          <a:xfrm>
            <a:off x="439725" y="1101176"/>
            <a:ext cx="6682683" cy="5579024"/>
            <a:chOff x="439725" y="1101176"/>
            <a:chExt cx="6682683" cy="5579024"/>
          </a:xfrm>
        </p:grpSpPr>
        <p:sp>
          <p:nvSpPr>
            <p:cNvPr id="5" name="Shape 3">
              <a:extLst>
                <a:ext uri="{FF2B5EF4-FFF2-40B4-BE49-F238E27FC236}">
                  <a16:creationId xmlns:a16="http://schemas.microsoft.com/office/drawing/2014/main" id="{8A5BC8A3-ABFC-0218-1AD9-836A8C2EC835}"/>
                </a:ext>
              </a:extLst>
            </p:cNvPr>
            <p:cNvSpPr/>
            <p:nvPr/>
          </p:nvSpPr>
          <p:spPr>
            <a:xfrm>
              <a:off x="439725" y="1101176"/>
              <a:ext cx="6682683"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98C9C70E-EB1F-F05E-048E-5A7DAEF61D51}"/>
                </a:ext>
              </a:extLst>
            </p:cNvPr>
            <p:cNvSpPr/>
            <p:nvPr/>
          </p:nvSpPr>
          <p:spPr>
            <a:xfrm>
              <a:off x="1487198" y="596254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a:extLst>
                <a:ext uri="{FF2B5EF4-FFF2-40B4-BE49-F238E27FC236}">
                  <a16:creationId xmlns:a16="http://schemas.microsoft.com/office/drawing/2014/main" id="{3BBDA9EA-CF06-51C5-E704-3272D661C2F8}"/>
                </a:ext>
              </a:extLst>
            </p:cNvPr>
            <p:cNvSpPr/>
            <p:nvPr/>
          </p:nvSpPr>
          <p:spPr>
            <a:xfrm>
              <a:off x="1543919"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a:extLst>
                <a:ext uri="{FF2B5EF4-FFF2-40B4-BE49-F238E27FC236}">
                  <a16:creationId xmlns:a16="http://schemas.microsoft.com/office/drawing/2014/main" id="{77713293-B731-480D-87F7-9A6161D2A152}"/>
                </a:ext>
              </a:extLst>
            </p:cNvPr>
            <p:cNvSpPr/>
            <p:nvPr/>
          </p:nvSpPr>
          <p:spPr>
            <a:xfrm>
              <a:off x="1525585" y="6193250"/>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0.995</a:t>
              </a:r>
              <a:endParaRPr lang="en-GB" sz="1600">
                <a:latin typeface="Calibri"/>
                <a:ea typeface="Calibri"/>
                <a:cs typeface="Calibri"/>
              </a:endParaRPr>
            </a:p>
          </p:txBody>
        </p:sp>
        <p:sp>
          <p:nvSpPr>
            <p:cNvPr id="11" name="Shape 8">
              <a:extLst>
                <a:ext uri="{FF2B5EF4-FFF2-40B4-BE49-F238E27FC236}">
                  <a16:creationId xmlns:a16="http://schemas.microsoft.com/office/drawing/2014/main" id="{6B703BBA-429C-38BB-BC97-6EB05383ED00}"/>
                </a:ext>
              </a:extLst>
            </p:cNvPr>
            <p:cNvSpPr/>
            <p:nvPr/>
          </p:nvSpPr>
          <p:spPr>
            <a:xfrm>
              <a:off x="3664628" y="5936576"/>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a:extLst>
                <a:ext uri="{FF2B5EF4-FFF2-40B4-BE49-F238E27FC236}">
                  <a16:creationId xmlns:a16="http://schemas.microsoft.com/office/drawing/2014/main" id="{17F93983-5BB2-BC6F-507F-65F226991C56}"/>
                </a:ext>
              </a:extLst>
            </p:cNvPr>
            <p:cNvSpPr/>
            <p:nvPr/>
          </p:nvSpPr>
          <p:spPr>
            <a:xfrm>
              <a:off x="3710463"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a:extLst>
                <a:ext uri="{FF2B5EF4-FFF2-40B4-BE49-F238E27FC236}">
                  <a16:creationId xmlns:a16="http://schemas.microsoft.com/office/drawing/2014/main" id="{0F920E29-E2DA-256A-2E0B-D90C865C7D86}"/>
                </a:ext>
              </a:extLst>
            </p:cNvPr>
            <p:cNvSpPr/>
            <p:nvPr/>
          </p:nvSpPr>
          <p:spPr>
            <a:xfrm>
              <a:off x="3696712" y="6193250"/>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grpSp>
      <p:sp>
        <p:nvSpPr>
          <p:cNvPr id="21" name="Text 18">
            <a:extLst>
              <a:ext uri="{FF2B5EF4-FFF2-40B4-BE49-F238E27FC236}">
                <a16:creationId xmlns:a16="http://schemas.microsoft.com/office/drawing/2014/main" id="{1FED833F-016F-1075-84A0-960AB5F92705}"/>
              </a:ext>
            </a:extLst>
          </p:cNvPr>
          <p:cNvSpPr/>
          <p:nvPr/>
        </p:nvSpPr>
        <p:spPr>
          <a:xfrm>
            <a:off x="7416323" y="1579709"/>
            <a:ext cx="4253450" cy="183338"/>
          </a:xfrm>
          <a:prstGeom prst="rect">
            <a:avLst/>
          </a:prstGeom>
          <a:noFill/>
          <a:ln/>
        </p:spPr>
        <p:txBody>
          <a:bodyPr wrap="square" lIns="0" tIns="0" rIns="0" bIns="0" rtlCol="0" anchor="ctr"/>
          <a:lstStyle/>
          <a:p>
            <a:pPr>
              <a:lnSpc>
                <a:spcPct val="120000"/>
              </a:lnSpc>
            </a:pPr>
            <a:endParaRPr lang="en-GB" sz="1600" dirty="0">
              <a:latin typeface="Calibri"/>
              <a:ea typeface="Calibri"/>
              <a:cs typeface="Calibri"/>
            </a:endParaRPr>
          </a:p>
        </p:txBody>
      </p:sp>
      <p:grpSp>
        <p:nvGrpSpPr>
          <p:cNvPr id="15" name="组合 14">
            <a:extLst>
              <a:ext uri="{FF2B5EF4-FFF2-40B4-BE49-F238E27FC236}">
                <a16:creationId xmlns:a16="http://schemas.microsoft.com/office/drawing/2014/main" id="{AB80B225-FA9A-A3B7-B509-1FAA83E800B3}"/>
              </a:ext>
            </a:extLst>
          </p:cNvPr>
          <p:cNvGrpSpPr/>
          <p:nvPr/>
        </p:nvGrpSpPr>
        <p:grpSpPr>
          <a:xfrm>
            <a:off x="7246449" y="1106825"/>
            <a:ext cx="4642506" cy="5397191"/>
            <a:chOff x="7214364" y="1047172"/>
            <a:chExt cx="4629293" cy="3477221"/>
          </a:xfrm>
        </p:grpSpPr>
        <p:sp>
          <p:nvSpPr>
            <p:cNvPr id="17" name="Shape 14">
              <a:extLst>
                <a:ext uri="{FF2B5EF4-FFF2-40B4-BE49-F238E27FC236}">
                  <a16:creationId xmlns:a16="http://schemas.microsoft.com/office/drawing/2014/main" id="{17FC3873-B3E1-FD36-7262-EE6F185DDAD6}"/>
                </a:ext>
              </a:extLst>
            </p:cNvPr>
            <p:cNvSpPr/>
            <p:nvPr/>
          </p:nvSpPr>
          <p:spPr>
            <a:xfrm>
              <a:off x="7214364" y="1047172"/>
              <a:ext cx="4629293" cy="3477221"/>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a:extLst>
                <a:ext uri="{FF2B5EF4-FFF2-40B4-BE49-F238E27FC236}">
                  <a16:creationId xmlns:a16="http://schemas.microsoft.com/office/drawing/2014/main" id="{6C598AB1-1635-1A0A-F44F-4038DCFBDAE6}"/>
                </a:ext>
              </a:extLst>
            </p:cNvPr>
            <p:cNvSpPr/>
            <p:nvPr/>
          </p:nvSpPr>
          <p:spPr>
            <a:xfrm>
              <a:off x="7365905" y="1272729"/>
              <a:ext cx="187921" cy="11447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a:extLst>
                <a:ext uri="{FF2B5EF4-FFF2-40B4-BE49-F238E27FC236}">
                  <a16:creationId xmlns:a16="http://schemas.microsoft.com/office/drawing/2014/main" id="{D487F158-C20C-8779-0E7A-0365D26CEA58}"/>
                </a:ext>
              </a:extLst>
            </p:cNvPr>
            <p:cNvSpPr/>
            <p:nvPr/>
          </p:nvSpPr>
          <p:spPr>
            <a:xfrm>
              <a:off x="7636042" y="1179413"/>
              <a:ext cx="4207615" cy="256674"/>
            </a:xfrm>
            <a:prstGeom prst="rect">
              <a:avLst/>
            </a:prstGeom>
            <a:noFill/>
            <a:ln/>
          </p:spPr>
          <p:txBody>
            <a:bodyPr wrap="square" lIns="0" tIns="0" rIns="0" bIns="0" rtlCol="0" anchor="ctr"/>
            <a:lstStyle/>
            <a:p>
              <a:pPr>
                <a:lnSpc>
                  <a:spcPct val="130000"/>
                </a:lnSpc>
              </a:pPr>
              <a:r>
                <a:rPr lang="en-GB" sz="1400" b="1" dirty="0">
                  <a:solidFill>
                    <a:srgbClr val="FFFFFF"/>
                  </a:solidFill>
                  <a:latin typeface="Calibri"/>
                  <a:ea typeface="Calibri"/>
                  <a:cs typeface="Calibri"/>
                </a:rPr>
                <a:t>Key Findings</a:t>
              </a:r>
              <a:endParaRPr lang="en-GB" dirty="0">
                <a:latin typeface="Calibri"/>
                <a:ea typeface="Calibri"/>
                <a:cs typeface="Calibri"/>
              </a:endParaRPr>
            </a:p>
          </p:txBody>
        </p:sp>
        <p:sp>
          <p:nvSpPr>
            <p:cNvPr id="20" name="Shape 17">
              <a:extLst>
                <a:ext uri="{FF2B5EF4-FFF2-40B4-BE49-F238E27FC236}">
                  <a16:creationId xmlns:a16="http://schemas.microsoft.com/office/drawing/2014/main" id="{F4159479-FC59-5E26-5007-BEEA79469CF2}"/>
                </a:ext>
              </a:extLst>
            </p:cNvPr>
            <p:cNvSpPr/>
            <p:nvPr/>
          </p:nvSpPr>
          <p:spPr>
            <a:xfrm>
              <a:off x="7342987" y="1668999"/>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Linear Linkage</a:t>
              </a:r>
            </a:p>
            <a:p>
              <a:pPr>
                <a:lnSpc>
                  <a:spcPct val="150000"/>
                </a:lnSpc>
              </a:pPr>
              <a:r>
                <a:rPr lang="en" altLang="zh-CN" sz="1400">
                  <a:solidFill>
                    <a:schemeClr val="bg1"/>
                  </a:solidFill>
                  <a:ea typeface="等线"/>
                </a:rPr>
                <a:t>Urban peaks are mathematically locked to ambient </a:t>
              </a:r>
              <a:r>
                <a:rPr lang="en" altLang="zh-CN" sz="1400" dirty="0">
                  <a:solidFill>
                    <a:schemeClr val="bg1"/>
                  </a:solidFill>
                  <a:ea typeface="等线"/>
                </a:rPr>
                <a:t>warming.</a:t>
              </a:r>
              <a:endParaRPr lang="en-GB" sz="1400" dirty="0">
                <a:solidFill>
                  <a:schemeClr val="bg1"/>
                </a:solidFill>
                <a:ea typeface="等线"/>
              </a:endParaRPr>
            </a:p>
          </p:txBody>
        </p:sp>
        <p:sp>
          <p:nvSpPr>
            <p:cNvPr id="23" name="Shape 20">
              <a:extLst>
                <a:ext uri="{FF2B5EF4-FFF2-40B4-BE49-F238E27FC236}">
                  <a16:creationId xmlns:a16="http://schemas.microsoft.com/office/drawing/2014/main" id="{1B2AF848-8843-E21B-06DC-0B7917187042}"/>
                </a:ext>
              </a:extLst>
            </p:cNvPr>
            <p:cNvSpPr/>
            <p:nvPr/>
          </p:nvSpPr>
          <p:spPr>
            <a:xfrm>
              <a:off x="7342987" y="2602865"/>
              <a:ext cx="4335952" cy="666290"/>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Persistent Amplification</a:t>
              </a:r>
            </a:p>
            <a:p>
              <a:pPr>
                <a:lnSpc>
                  <a:spcPct val="150000"/>
                </a:lnSpc>
              </a:pPr>
              <a:r>
                <a:rPr lang="en" altLang="zh-CN" sz="1400">
                  <a:solidFill>
                    <a:schemeClr val="bg1"/>
                  </a:solidFill>
                  <a:ea typeface="等线"/>
                </a:rPr>
                <a:t>The city acts as a consistent heat trap across the entire </a:t>
              </a:r>
              <a:r>
                <a:rPr lang="en" altLang="zh-CN" sz="1400" dirty="0">
                  <a:solidFill>
                    <a:schemeClr val="bg1"/>
                  </a:solidFill>
                  <a:ea typeface="等线"/>
                </a:rPr>
                <a:t>75-year span.</a:t>
              </a:r>
              <a:endParaRPr lang="en-GB" sz="1400" dirty="0">
                <a:solidFill>
                  <a:schemeClr val="bg1"/>
                </a:solidFill>
                <a:ea typeface="Calibri" panose="020F0502020204030204"/>
                <a:cs typeface="Calibri" panose="020F0502020204030204"/>
              </a:endParaRPr>
            </a:p>
          </p:txBody>
        </p:sp>
        <p:sp>
          <p:nvSpPr>
            <p:cNvPr id="26" name="Shape 23">
              <a:extLst>
                <a:ext uri="{FF2B5EF4-FFF2-40B4-BE49-F238E27FC236}">
                  <a16:creationId xmlns:a16="http://schemas.microsoft.com/office/drawing/2014/main" id="{A619F428-D983-09C0-3744-FEE9B66E0784}"/>
                </a:ext>
              </a:extLst>
            </p:cNvPr>
            <p:cNvSpPr/>
            <p:nvPr/>
          </p:nvSpPr>
          <p:spPr>
            <a:xfrm>
              <a:off x="7384238" y="3536732"/>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No Signs of Cooling</a:t>
              </a:r>
            </a:p>
            <a:p>
              <a:pPr>
                <a:lnSpc>
                  <a:spcPct val="150000"/>
                </a:lnSpc>
              </a:pPr>
              <a:r>
                <a:rPr lang="en" altLang="zh-CN" sz="1400">
                  <a:solidFill>
                    <a:schemeClr val="bg1"/>
                  </a:solidFill>
                  <a:ea typeface="等线"/>
                </a:rPr>
                <a:t>The upward trajectory confirms a long-term, </a:t>
              </a:r>
              <a:r>
                <a:rPr lang="en" altLang="zh-CN" sz="1400" dirty="0">
                  <a:solidFill>
                    <a:schemeClr val="bg1"/>
                  </a:solidFill>
                  <a:ea typeface="等线"/>
                </a:rPr>
                <a:t>irreversible heating trend.</a:t>
              </a:r>
              <a:endParaRPr lang="en-GB" sz="1400" dirty="0">
                <a:solidFill>
                  <a:schemeClr val="bg1"/>
                </a:solidFill>
                <a:ea typeface="等线"/>
              </a:endParaRPr>
            </a:p>
          </p:txBody>
        </p:sp>
      </p:grpSp>
      <p:pic>
        <p:nvPicPr>
          <p:cNvPr id="6" name="图片 59" descr="图表, 折线图&#10;&#10;AI 生成的内容可能不正确。">
            <a:extLst>
              <a:ext uri="{FF2B5EF4-FFF2-40B4-BE49-F238E27FC236}">
                <a16:creationId xmlns:a16="http://schemas.microsoft.com/office/drawing/2014/main" id="{7989906D-E8A3-60F7-2D86-53B43FC8DE15}"/>
              </a:ext>
            </a:extLst>
          </p:cNvPr>
          <p:cNvPicPr>
            <a:picLocks noChangeAspect="1"/>
          </p:cNvPicPr>
          <p:nvPr/>
        </p:nvPicPr>
        <p:blipFill>
          <a:blip r:embed="rId3"/>
          <a:stretch>
            <a:fillRect/>
          </a:stretch>
        </p:blipFill>
        <p:spPr>
          <a:xfrm>
            <a:off x="489552" y="1314243"/>
            <a:ext cx="6565807" cy="4372221"/>
          </a:xfrm>
          <a:prstGeom prst="rect">
            <a:avLst/>
          </a:prstGeom>
        </p:spPr>
      </p:pic>
    </p:spTree>
    <p:extLst>
      <p:ext uri="{BB962C8B-B14F-4D97-AF65-F5344CB8AC3E}">
        <p14:creationId xmlns:p14="http://schemas.microsoft.com/office/powerpoint/2010/main" val="216411245"/>
      </p:ext>
    </p:extLst>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TotalTime>
  <Words>3106</Words>
  <Application>Microsoft Macintosh PowerPoint</Application>
  <PresentationFormat>Widescreen</PresentationFormat>
  <Paragraphs>409</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等线</vt:lpstr>
      <vt:lpstr>MiSans</vt:lpstr>
      <vt:lpstr>Arial</vt:lpstr>
      <vt:lpstr>Calibri</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Projecting Urban Climate Vulnerability</dc:title>
  <dc:subject>Projecting Urban Climate Vulnerability</dc:subject>
  <dc:creator>Kimi</dc:creator>
  <cp:lastModifiedBy>Jacob Woodland</cp:lastModifiedBy>
  <cp:revision>45</cp:revision>
  <dcterms:created xsi:type="dcterms:W3CDTF">2026-02-21T23:09:31Z</dcterms:created>
  <dcterms:modified xsi:type="dcterms:W3CDTF">2026-02-24T14:08:36Z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{"Label":"Projecting Urban Climate Vulnerability","ContentProducer":"001191110108MACG2KBH8F10000","ProduceID":"19c82536-7e12-84aa-8000-00001fef8b75","ReservedCode1":"","ContentPropagator":"001191110108MACG2KBH8F20000","PropagateID":"19c82536-7e12-84aa-8000-00001fef8b75","ReservedCode2":""}</vt:lpwstr>
  </property>
</Properties>
</file>